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302" r:id="rId4"/>
    <p:sldId id="303" r:id="rId5"/>
    <p:sldId id="271" r:id="rId6"/>
    <p:sldId id="259" r:id="rId7"/>
    <p:sldId id="317" r:id="rId8"/>
    <p:sldId id="274" r:id="rId9"/>
    <p:sldId id="275" r:id="rId10"/>
    <p:sldId id="273" r:id="rId11"/>
    <p:sldId id="277" r:id="rId12"/>
    <p:sldId id="318" r:id="rId13"/>
    <p:sldId id="290" r:id="rId14"/>
    <p:sldId id="320" r:id="rId15"/>
    <p:sldId id="278" r:id="rId16"/>
    <p:sldId id="281" r:id="rId17"/>
    <p:sldId id="279" r:id="rId18"/>
    <p:sldId id="283" r:id="rId19"/>
    <p:sldId id="282" r:id="rId20"/>
    <p:sldId id="280" r:id="rId21"/>
    <p:sldId id="276" r:id="rId22"/>
    <p:sldId id="261" r:id="rId23"/>
    <p:sldId id="293" r:id="rId24"/>
    <p:sldId id="262" r:id="rId25"/>
    <p:sldId id="305" r:id="rId26"/>
    <p:sldId id="306" r:id="rId27"/>
    <p:sldId id="307" r:id="rId28"/>
    <p:sldId id="308" r:id="rId29"/>
    <p:sldId id="309" r:id="rId30"/>
    <p:sldId id="310" r:id="rId31"/>
    <p:sldId id="311" r:id="rId32"/>
    <p:sldId id="312" r:id="rId33"/>
    <p:sldId id="313" r:id="rId34"/>
    <p:sldId id="314" r:id="rId35"/>
    <p:sldId id="315" r:id="rId36"/>
    <p:sldId id="286" r:id="rId37"/>
    <p:sldId id="287" r:id="rId38"/>
    <p:sldId id="288" r:id="rId39"/>
    <p:sldId id="295" r:id="rId40"/>
    <p:sldId id="296" r:id="rId41"/>
  </p:sldIdLst>
  <p:sldSz cx="12193588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04" autoAdjust="0"/>
    <p:restoredTop sz="94660"/>
  </p:normalViewPr>
  <p:slideViewPr>
    <p:cSldViewPr snapToGrid="0">
      <p:cViewPr varScale="1">
        <p:scale>
          <a:sx n="68" d="100"/>
          <a:sy n="68" d="100"/>
        </p:scale>
        <p:origin x="116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image" Target="../media/image11.jp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image" Target="../media/image11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F6CE44-71A7-4AE6-B02B-D3FF8FA23883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s-ES"/>
        </a:p>
      </dgm:t>
    </dgm:pt>
    <dgm:pt modelId="{AD523B37-8E7A-4CE7-AF18-9A38992AF9BF}">
      <dgm:prSet phldrT="[Texto]" custT="1"/>
      <dgm:spPr/>
      <dgm:t>
        <a:bodyPr/>
        <a:lstStyle/>
        <a:p>
          <a:r>
            <a:rPr lang="es-MX" sz="2000" dirty="0">
              <a:latin typeface="Arial" panose="020B0604020202020204" pitchFamily="34" charset="0"/>
              <a:cs typeface="Arial" panose="020B0604020202020204" pitchFamily="34" charset="0"/>
            </a:rPr>
            <a:t>Incrementar la cultura de reporte de actos, condiciones inseguras y </a:t>
          </a:r>
          <a:r>
            <a:rPr lang="es-MX" sz="2000" dirty="0" err="1">
              <a:latin typeface="Arial" panose="020B0604020202020204" pitchFamily="34" charset="0"/>
              <a:cs typeface="Arial" panose="020B0604020202020204" pitchFamily="34" charset="0"/>
            </a:rPr>
            <a:t>autoreportes</a:t>
          </a:r>
          <a:r>
            <a:rPr lang="es-MX" sz="2000" dirty="0">
              <a:latin typeface="Arial" panose="020B0604020202020204" pitchFamily="34" charset="0"/>
              <a:cs typeface="Arial" panose="020B0604020202020204" pitchFamily="34" charset="0"/>
            </a:rPr>
            <a:t> de condiciones de salud.</a:t>
          </a:r>
          <a:endParaRPr lang="es-ES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0A6E0-112C-4590-AC36-581EF6A9147A}" type="parTrans" cxnId="{DB4E4237-14B8-40A6-BA1F-1834014C24BF}">
      <dgm:prSet/>
      <dgm:spPr/>
      <dgm:t>
        <a:bodyPr/>
        <a:lstStyle/>
        <a:p>
          <a:endParaRPr lang="es-ES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4963A5A-3E36-4CC7-B726-00E342807707}" type="sibTrans" cxnId="{DB4E4237-14B8-40A6-BA1F-1834014C24BF}">
      <dgm:prSet/>
      <dgm:spPr/>
      <dgm:t>
        <a:bodyPr/>
        <a:lstStyle/>
        <a:p>
          <a:endParaRPr lang="es-ES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4FB29B5-983A-4A68-8F2C-DB2D680476C6}">
      <dgm:prSet custT="1"/>
      <dgm:spPr/>
      <dgm:t>
        <a:bodyPr/>
        <a:lstStyle/>
        <a:p>
          <a:r>
            <a:rPr lang="es-MX" sz="2000" dirty="0">
              <a:latin typeface="Arial" panose="020B0604020202020204" pitchFamily="34" charset="0"/>
              <a:cs typeface="Arial" panose="020B0604020202020204" pitchFamily="34" charset="0"/>
            </a:rPr>
            <a:t>Cumplir las exigencias legales vigentes en materia de riesgos laborales.</a:t>
          </a:r>
          <a:endParaRPr lang="es-ES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0286BD8-CED2-4104-B766-5BE937AF5F6C}" type="parTrans" cxnId="{33569937-AD14-4E4A-AA14-4ABEE3E0A7B4}">
      <dgm:prSet/>
      <dgm:spPr/>
      <dgm:t>
        <a:bodyPr/>
        <a:lstStyle/>
        <a:p>
          <a:endParaRPr lang="es-ES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FA97BAD-4CE0-43B9-8594-5EBB78A71C99}" type="sibTrans" cxnId="{33569937-AD14-4E4A-AA14-4ABEE3E0A7B4}">
      <dgm:prSet/>
      <dgm:spPr/>
      <dgm:t>
        <a:bodyPr/>
        <a:lstStyle/>
        <a:p>
          <a:endParaRPr lang="es-ES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0C1F1F4-A75E-4BDB-B187-DABE346C236E}">
      <dgm:prSet phldrT="[Texto]" custT="1"/>
      <dgm:spPr/>
      <dgm:t>
        <a:bodyPr/>
        <a:lstStyle/>
        <a:p>
          <a:r>
            <a:rPr lang="es-MX" sz="2000" dirty="0">
              <a:latin typeface="Arial" panose="020B0604020202020204" pitchFamily="34" charset="0"/>
              <a:cs typeface="Arial" panose="020B0604020202020204" pitchFamily="34" charset="0"/>
            </a:rPr>
            <a:t>Minimizar la ocurrencia de accidentes de trabajo a través de la gestión de los riesgos</a:t>
          </a:r>
          <a:endParaRPr lang="es-ES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3C7F7DF-B078-44A1-9792-66995AE1402B}" type="parTrans" cxnId="{E4FAECFE-8094-4EE6-9492-9ECF70D437BB}">
      <dgm:prSet/>
      <dgm:spPr/>
      <dgm:t>
        <a:bodyPr/>
        <a:lstStyle/>
        <a:p>
          <a:endParaRPr lang="es-ES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288A839-4AC1-4150-9F98-0C592C31BADB}" type="sibTrans" cxnId="{E4FAECFE-8094-4EE6-9492-9ECF70D437BB}">
      <dgm:prSet/>
      <dgm:spPr/>
      <dgm:t>
        <a:bodyPr/>
        <a:lstStyle/>
        <a:p>
          <a:endParaRPr lang="es-ES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3C2BFEE-B874-4CA9-886D-1E5C2FF32606}">
      <dgm:prSet custT="1"/>
      <dgm:spPr/>
      <dgm:t>
        <a:bodyPr/>
        <a:lstStyle/>
        <a:p>
          <a:r>
            <a:rPr lang="es-MX" sz="2000" dirty="0">
              <a:latin typeface="Arial" panose="020B0604020202020204" pitchFamily="34" charset="0"/>
              <a:cs typeface="Arial" panose="020B0604020202020204" pitchFamily="34" charset="0"/>
            </a:rPr>
            <a:t>Identificar, evaluar, valorar, controlar y minimizar los peligros y los riesgos presentes en los centros de trabajo</a:t>
          </a:r>
          <a:endParaRPr lang="es-ES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C7F057F-C4E2-43C0-99A8-E9ECE259C8D9}" type="parTrans" cxnId="{E1318EDC-065D-4FA4-BF20-30C51F1C4DC0}">
      <dgm:prSet/>
      <dgm:spPr/>
      <dgm:t>
        <a:bodyPr/>
        <a:lstStyle/>
        <a:p>
          <a:endParaRPr lang="es-ES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29C20D0-DD34-44F1-A555-A1A120949E19}" type="sibTrans" cxnId="{E1318EDC-065D-4FA4-BF20-30C51F1C4DC0}">
      <dgm:prSet/>
      <dgm:spPr/>
      <dgm:t>
        <a:bodyPr/>
        <a:lstStyle/>
        <a:p>
          <a:endParaRPr lang="es-ES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5C8CDF9-2AFC-4684-B051-0DE86F54A0E1}">
      <dgm:prSet phldrT="[Texto]" custT="1"/>
      <dgm:spPr/>
      <dgm:t>
        <a:bodyPr/>
        <a:lstStyle/>
        <a:p>
          <a:r>
            <a:rPr lang="es-ES" sz="2000" dirty="0">
              <a:latin typeface="Arial" panose="020B0604020202020204" pitchFamily="34" charset="0"/>
              <a:cs typeface="Arial" panose="020B0604020202020204" pitchFamily="34" charset="0"/>
            </a:rPr>
            <a:t>Prevenir la ocurrencia de enfermedades laborales </a:t>
          </a:r>
          <a:r>
            <a:rPr lang="es-MX" sz="2000" dirty="0">
              <a:latin typeface="Arial" panose="020B0604020202020204" pitchFamily="34" charset="0"/>
              <a:cs typeface="Arial" panose="020B0604020202020204" pitchFamily="34" charset="0"/>
            </a:rPr>
            <a:t>trabajo a través de la gestión de los riesgos</a:t>
          </a:r>
          <a:endParaRPr lang="es-ES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64A9912-09F1-4F1B-AE24-507E67A0CCCF}" type="parTrans" cxnId="{FED7A902-1768-47E7-900A-CCB9567BD20E}">
      <dgm:prSet/>
      <dgm:spPr/>
      <dgm:t>
        <a:bodyPr/>
        <a:lstStyle/>
        <a:p>
          <a:endParaRPr lang="es-ES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C492749-EC88-4B32-A88C-27736F137018}" type="sibTrans" cxnId="{FED7A902-1768-47E7-900A-CCB9567BD20E}">
      <dgm:prSet/>
      <dgm:spPr/>
      <dgm:t>
        <a:bodyPr/>
        <a:lstStyle/>
        <a:p>
          <a:endParaRPr lang="es-ES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DD5D47C-A16F-4249-9564-617B86CC0B30}" type="pres">
      <dgm:prSet presAssocID="{8FF6CE44-71A7-4AE6-B02B-D3FF8FA23883}" presName="linear" presStyleCnt="0">
        <dgm:presLayoutVars>
          <dgm:dir/>
          <dgm:animLvl val="lvl"/>
          <dgm:resizeHandles val="exact"/>
        </dgm:presLayoutVars>
      </dgm:prSet>
      <dgm:spPr/>
    </dgm:pt>
    <dgm:pt modelId="{BBB36D34-5792-4FA7-ABC5-E97EDAEEA548}" type="pres">
      <dgm:prSet presAssocID="{AD523B37-8E7A-4CE7-AF18-9A38992AF9BF}" presName="parentLin" presStyleCnt="0"/>
      <dgm:spPr/>
    </dgm:pt>
    <dgm:pt modelId="{79A3DE4F-031E-4AEE-A635-4CE1B2BA4AEC}" type="pres">
      <dgm:prSet presAssocID="{AD523B37-8E7A-4CE7-AF18-9A38992AF9BF}" presName="parentLeftMargin" presStyleLbl="node1" presStyleIdx="0" presStyleCnt="5"/>
      <dgm:spPr/>
    </dgm:pt>
    <dgm:pt modelId="{3C97398B-6C5E-4B06-935A-D18C9E1DD3BE}" type="pres">
      <dgm:prSet presAssocID="{AD523B37-8E7A-4CE7-AF18-9A38992AF9BF}" presName="parentText" presStyleLbl="node1" presStyleIdx="0" presStyleCnt="5" custScaleX="128627" custLinFactNeighborX="30459" custLinFactNeighborY="4276">
        <dgm:presLayoutVars>
          <dgm:chMax val="0"/>
          <dgm:bulletEnabled val="1"/>
        </dgm:presLayoutVars>
      </dgm:prSet>
      <dgm:spPr/>
    </dgm:pt>
    <dgm:pt modelId="{85D0942E-7C79-4766-B266-D556A12F25CE}" type="pres">
      <dgm:prSet presAssocID="{AD523B37-8E7A-4CE7-AF18-9A38992AF9BF}" presName="negativeSpace" presStyleCnt="0"/>
      <dgm:spPr/>
    </dgm:pt>
    <dgm:pt modelId="{5FD9165A-E440-4E8A-901B-F27A6E75AA1C}" type="pres">
      <dgm:prSet presAssocID="{AD523B37-8E7A-4CE7-AF18-9A38992AF9BF}" presName="childText" presStyleLbl="conFgAcc1" presStyleIdx="0" presStyleCnt="5">
        <dgm:presLayoutVars>
          <dgm:bulletEnabled val="1"/>
        </dgm:presLayoutVars>
      </dgm:prSet>
      <dgm:spPr/>
    </dgm:pt>
    <dgm:pt modelId="{CA079C31-91CE-4F22-A0D9-6CB80AEB181F}" type="pres">
      <dgm:prSet presAssocID="{C4963A5A-3E36-4CC7-B726-00E342807707}" presName="spaceBetweenRectangles" presStyleCnt="0"/>
      <dgm:spPr/>
    </dgm:pt>
    <dgm:pt modelId="{EBB17AA2-8F96-4CE2-9C8B-40B610ABBAA2}" type="pres">
      <dgm:prSet presAssocID="{44FB29B5-983A-4A68-8F2C-DB2D680476C6}" presName="parentLin" presStyleCnt="0"/>
      <dgm:spPr/>
    </dgm:pt>
    <dgm:pt modelId="{A6AB1248-0A83-4DB6-95C4-45489997008B}" type="pres">
      <dgm:prSet presAssocID="{44FB29B5-983A-4A68-8F2C-DB2D680476C6}" presName="parentLeftMargin" presStyleLbl="node1" presStyleIdx="0" presStyleCnt="5"/>
      <dgm:spPr/>
    </dgm:pt>
    <dgm:pt modelId="{78525B21-6BBD-460A-9B3D-D1CBF5FEAE27}" type="pres">
      <dgm:prSet presAssocID="{44FB29B5-983A-4A68-8F2C-DB2D680476C6}" presName="parentText" presStyleLbl="node1" presStyleIdx="1" presStyleCnt="5" custScaleX="128597" custLinFactNeighborX="40078" custLinFactNeighborY="-6195">
        <dgm:presLayoutVars>
          <dgm:chMax val="0"/>
          <dgm:bulletEnabled val="1"/>
        </dgm:presLayoutVars>
      </dgm:prSet>
      <dgm:spPr/>
    </dgm:pt>
    <dgm:pt modelId="{6A0362DD-05C9-4920-B925-676AA73E49FA}" type="pres">
      <dgm:prSet presAssocID="{44FB29B5-983A-4A68-8F2C-DB2D680476C6}" presName="negativeSpace" presStyleCnt="0"/>
      <dgm:spPr/>
    </dgm:pt>
    <dgm:pt modelId="{EE93A474-48A3-4213-BD39-0F8202D5DFB8}" type="pres">
      <dgm:prSet presAssocID="{44FB29B5-983A-4A68-8F2C-DB2D680476C6}" presName="childText" presStyleLbl="conFgAcc1" presStyleIdx="1" presStyleCnt="5">
        <dgm:presLayoutVars>
          <dgm:bulletEnabled val="1"/>
        </dgm:presLayoutVars>
      </dgm:prSet>
      <dgm:spPr/>
    </dgm:pt>
    <dgm:pt modelId="{4F063332-D087-46E7-B361-550A5CAC1A28}" type="pres">
      <dgm:prSet presAssocID="{1FA97BAD-4CE0-43B9-8594-5EBB78A71C99}" presName="spaceBetweenRectangles" presStyleCnt="0"/>
      <dgm:spPr/>
    </dgm:pt>
    <dgm:pt modelId="{CA400988-9FC3-4AE4-9EFD-0319A9EE4144}" type="pres">
      <dgm:prSet presAssocID="{73C2BFEE-B874-4CA9-886D-1E5C2FF32606}" presName="parentLin" presStyleCnt="0"/>
      <dgm:spPr/>
    </dgm:pt>
    <dgm:pt modelId="{1DD6D056-3470-4B5F-9F0B-06946A649638}" type="pres">
      <dgm:prSet presAssocID="{73C2BFEE-B874-4CA9-886D-1E5C2FF32606}" presName="parentLeftMargin" presStyleLbl="node1" presStyleIdx="1" presStyleCnt="5"/>
      <dgm:spPr/>
    </dgm:pt>
    <dgm:pt modelId="{14EB17F9-9922-42FA-AB1C-0A0C644B9ABD}" type="pres">
      <dgm:prSet presAssocID="{73C2BFEE-B874-4CA9-886D-1E5C2FF32606}" presName="parentText" presStyleLbl="node1" presStyleIdx="2" presStyleCnt="5" custScaleX="128597" custLinFactNeighborX="15235" custLinFactNeighborY="6640">
        <dgm:presLayoutVars>
          <dgm:chMax val="0"/>
          <dgm:bulletEnabled val="1"/>
        </dgm:presLayoutVars>
      </dgm:prSet>
      <dgm:spPr/>
    </dgm:pt>
    <dgm:pt modelId="{ABB01885-3FE7-4D3A-860E-8F072189B694}" type="pres">
      <dgm:prSet presAssocID="{73C2BFEE-B874-4CA9-886D-1E5C2FF32606}" presName="negativeSpace" presStyleCnt="0"/>
      <dgm:spPr/>
    </dgm:pt>
    <dgm:pt modelId="{8DCD9D27-190A-4FA9-ABE7-C6EBD3BC6879}" type="pres">
      <dgm:prSet presAssocID="{73C2BFEE-B874-4CA9-886D-1E5C2FF32606}" presName="childText" presStyleLbl="conFgAcc1" presStyleIdx="2" presStyleCnt="5">
        <dgm:presLayoutVars>
          <dgm:bulletEnabled val="1"/>
        </dgm:presLayoutVars>
      </dgm:prSet>
      <dgm:spPr/>
    </dgm:pt>
    <dgm:pt modelId="{9C4CCADF-CF45-4ED3-A34A-E069D870CAE5}" type="pres">
      <dgm:prSet presAssocID="{829C20D0-DD34-44F1-A555-A1A120949E19}" presName="spaceBetweenRectangles" presStyleCnt="0"/>
      <dgm:spPr/>
    </dgm:pt>
    <dgm:pt modelId="{6D7D7306-CB03-43E8-B2E4-A85A5779BEBB}" type="pres">
      <dgm:prSet presAssocID="{C0C1F1F4-A75E-4BDB-B187-DABE346C236E}" presName="parentLin" presStyleCnt="0"/>
      <dgm:spPr/>
    </dgm:pt>
    <dgm:pt modelId="{9D45464E-7290-44B6-8A4F-6F1C4FE4D87C}" type="pres">
      <dgm:prSet presAssocID="{C0C1F1F4-A75E-4BDB-B187-DABE346C236E}" presName="parentLeftMargin" presStyleLbl="node1" presStyleIdx="2" presStyleCnt="5"/>
      <dgm:spPr/>
    </dgm:pt>
    <dgm:pt modelId="{1B07962C-A8B5-4AEB-92E0-562C1F86F02C}" type="pres">
      <dgm:prSet presAssocID="{C0C1F1F4-A75E-4BDB-B187-DABE346C236E}" presName="parentText" presStyleLbl="node1" presStyleIdx="3" presStyleCnt="5" custScaleX="128597" custLinFactNeighborX="15235" custLinFactNeighborY="6640">
        <dgm:presLayoutVars>
          <dgm:chMax val="0"/>
          <dgm:bulletEnabled val="1"/>
        </dgm:presLayoutVars>
      </dgm:prSet>
      <dgm:spPr/>
    </dgm:pt>
    <dgm:pt modelId="{A84F8F04-62CC-4964-A4AB-ECAF8EECE22A}" type="pres">
      <dgm:prSet presAssocID="{C0C1F1F4-A75E-4BDB-B187-DABE346C236E}" presName="negativeSpace" presStyleCnt="0"/>
      <dgm:spPr/>
    </dgm:pt>
    <dgm:pt modelId="{55B57C9C-2049-4AE3-B9B3-DD73B1BE8D0A}" type="pres">
      <dgm:prSet presAssocID="{C0C1F1F4-A75E-4BDB-B187-DABE346C236E}" presName="childText" presStyleLbl="conFgAcc1" presStyleIdx="3" presStyleCnt="5">
        <dgm:presLayoutVars>
          <dgm:bulletEnabled val="1"/>
        </dgm:presLayoutVars>
      </dgm:prSet>
      <dgm:spPr/>
    </dgm:pt>
    <dgm:pt modelId="{794020E2-3DC1-4391-9150-0BD782A70B1C}" type="pres">
      <dgm:prSet presAssocID="{D288A839-4AC1-4150-9F98-0C592C31BADB}" presName="spaceBetweenRectangles" presStyleCnt="0"/>
      <dgm:spPr/>
    </dgm:pt>
    <dgm:pt modelId="{500FB2BB-F5D7-48FB-8A21-538BB272C732}" type="pres">
      <dgm:prSet presAssocID="{A5C8CDF9-2AFC-4684-B051-0DE86F54A0E1}" presName="parentLin" presStyleCnt="0"/>
      <dgm:spPr/>
    </dgm:pt>
    <dgm:pt modelId="{038E25FD-2537-458E-B205-BF3708DA71E2}" type="pres">
      <dgm:prSet presAssocID="{A5C8CDF9-2AFC-4684-B051-0DE86F54A0E1}" presName="parentLeftMargin" presStyleLbl="node1" presStyleIdx="3" presStyleCnt="5"/>
      <dgm:spPr/>
    </dgm:pt>
    <dgm:pt modelId="{8D665137-61D8-42CE-8A11-54A168E03409}" type="pres">
      <dgm:prSet presAssocID="{A5C8CDF9-2AFC-4684-B051-0DE86F54A0E1}" presName="parentText" presStyleLbl="node1" presStyleIdx="4" presStyleCnt="5" custScaleX="102987" custLinFactNeighborX="15235" custLinFactNeighborY="6640">
        <dgm:presLayoutVars>
          <dgm:chMax val="0"/>
          <dgm:bulletEnabled val="1"/>
        </dgm:presLayoutVars>
      </dgm:prSet>
      <dgm:spPr/>
    </dgm:pt>
    <dgm:pt modelId="{373FCEE9-79BC-4D44-AAEE-BC19981496A4}" type="pres">
      <dgm:prSet presAssocID="{A5C8CDF9-2AFC-4684-B051-0DE86F54A0E1}" presName="negativeSpace" presStyleCnt="0"/>
      <dgm:spPr/>
    </dgm:pt>
    <dgm:pt modelId="{F06FF4BE-DF53-452D-A4C7-6E2EE6A68C5B}" type="pres">
      <dgm:prSet presAssocID="{A5C8CDF9-2AFC-4684-B051-0DE86F54A0E1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FED7A902-1768-47E7-900A-CCB9567BD20E}" srcId="{8FF6CE44-71A7-4AE6-B02B-D3FF8FA23883}" destId="{A5C8CDF9-2AFC-4684-B051-0DE86F54A0E1}" srcOrd="4" destOrd="0" parTransId="{164A9912-09F1-4F1B-AE24-507E67A0CCCF}" sibTransId="{CC492749-EC88-4B32-A88C-27736F137018}"/>
    <dgm:cxn modelId="{B465CA03-292F-4A7E-876C-AD4E377FB34F}" type="presOf" srcId="{44FB29B5-983A-4A68-8F2C-DB2D680476C6}" destId="{78525B21-6BBD-460A-9B3D-D1CBF5FEAE27}" srcOrd="1" destOrd="0" presId="urn:microsoft.com/office/officeart/2005/8/layout/list1"/>
    <dgm:cxn modelId="{F08A2A13-C164-4572-9F90-E9B6B4073F40}" type="presOf" srcId="{AD523B37-8E7A-4CE7-AF18-9A38992AF9BF}" destId="{79A3DE4F-031E-4AEE-A635-4CE1B2BA4AEC}" srcOrd="0" destOrd="0" presId="urn:microsoft.com/office/officeart/2005/8/layout/list1"/>
    <dgm:cxn modelId="{16433520-F26D-494B-8A5E-792180D61A9D}" type="presOf" srcId="{A5C8CDF9-2AFC-4684-B051-0DE86F54A0E1}" destId="{038E25FD-2537-458E-B205-BF3708DA71E2}" srcOrd="0" destOrd="0" presId="urn:microsoft.com/office/officeart/2005/8/layout/list1"/>
    <dgm:cxn modelId="{69DC762D-BBD9-4056-8F81-CFE81967E831}" type="presOf" srcId="{8FF6CE44-71A7-4AE6-B02B-D3FF8FA23883}" destId="{9DD5D47C-A16F-4249-9564-617B86CC0B30}" srcOrd="0" destOrd="0" presId="urn:microsoft.com/office/officeart/2005/8/layout/list1"/>
    <dgm:cxn modelId="{DB4E4237-14B8-40A6-BA1F-1834014C24BF}" srcId="{8FF6CE44-71A7-4AE6-B02B-D3FF8FA23883}" destId="{AD523B37-8E7A-4CE7-AF18-9A38992AF9BF}" srcOrd="0" destOrd="0" parTransId="{DA50A6E0-112C-4590-AC36-581EF6A9147A}" sibTransId="{C4963A5A-3E36-4CC7-B726-00E342807707}"/>
    <dgm:cxn modelId="{33569937-AD14-4E4A-AA14-4ABEE3E0A7B4}" srcId="{8FF6CE44-71A7-4AE6-B02B-D3FF8FA23883}" destId="{44FB29B5-983A-4A68-8F2C-DB2D680476C6}" srcOrd="1" destOrd="0" parTransId="{20286BD8-CED2-4104-B766-5BE937AF5F6C}" sibTransId="{1FA97BAD-4CE0-43B9-8594-5EBB78A71C99}"/>
    <dgm:cxn modelId="{F460FE3A-026A-4CD0-8AE5-6F203A03C331}" type="presOf" srcId="{C0C1F1F4-A75E-4BDB-B187-DABE346C236E}" destId="{9D45464E-7290-44B6-8A4F-6F1C4FE4D87C}" srcOrd="0" destOrd="0" presId="urn:microsoft.com/office/officeart/2005/8/layout/list1"/>
    <dgm:cxn modelId="{318C897E-C16D-4C6B-8367-CB60FDE3C4E2}" type="presOf" srcId="{73C2BFEE-B874-4CA9-886D-1E5C2FF32606}" destId="{1DD6D056-3470-4B5F-9F0B-06946A649638}" srcOrd="0" destOrd="0" presId="urn:microsoft.com/office/officeart/2005/8/layout/list1"/>
    <dgm:cxn modelId="{72B26085-5AEE-4942-8C1A-0253F2EBC73C}" type="presOf" srcId="{C0C1F1F4-A75E-4BDB-B187-DABE346C236E}" destId="{1B07962C-A8B5-4AEB-92E0-562C1F86F02C}" srcOrd="1" destOrd="0" presId="urn:microsoft.com/office/officeart/2005/8/layout/list1"/>
    <dgm:cxn modelId="{69FCEC9A-EC24-45F2-A9D0-E401293FC5E0}" type="presOf" srcId="{AD523B37-8E7A-4CE7-AF18-9A38992AF9BF}" destId="{3C97398B-6C5E-4B06-935A-D18C9E1DD3BE}" srcOrd="1" destOrd="0" presId="urn:microsoft.com/office/officeart/2005/8/layout/list1"/>
    <dgm:cxn modelId="{F63171A2-905A-4B17-8648-D26F8BC7E9EC}" type="presOf" srcId="{73C2BFEE-B874-4CA9-886D-1E5C2FF32606}" destId="{14EB17F9-9922-42FA-AB1C-0A0C644B9ABD}" srcOrd="1" destOrd="0" presId="urn:microsoft.com/office/officeart/2005/8/layout/list1"/>
    <dgm:cxn modelId="{CFD9F5A8-5304-4BFB-9A91-D91F48BD55E0}" type="presOf" srcId="{44FB29B5-983A-4A68-8F2C-DB2D680476C6}" destId="{A6AB1248-0A83-4DB6-95C4-45489997008B}" srcOrd="0" destOrd="0" presId="urn:microsoft.com/office/officeart/2005/8/layout/list1"/>
    <dgm:cxn modelId="{C11DE3A9-D827-413F-A244-BB8A402E2460}" type="presOf" srcId="{A5C8CDF9-2AFC-4684-B051-0DE86F54A0E1}" destId="{8D665137-61D8-42CE-8A11-54A168E03409}" srcOrd="1" destOrd="0" presId="urn:microsoft.com/office/officeart/2005/8/layout/list1"/>
    <dgm:cxn modelId="{E1318EDC-065D-4FA4-BF20-30C51F1C4DC0}" srcId="{8FF6CE44-71A7-4AE6-B02B-D3FF8FA23883}" destId="{73C2BFEE-B874-4CA9-886D-1E5C2FF32606}" srcOrd="2" destOrd="0" parTransId="{AC7F057F-C4E2-43C0-99A8-E9ECE259C8D9}" sibTransId="{829C20D0-DD34-44F1-A555-A1A120949E19}"/>
    <dgm:cxn modelId="{E4FAECFE-8094-4EE6-9492-9ECF70D437BB}" srcId="{8FF6CE44-71A7-4AE6-B02B-D3FF8FA23883}" destId="{C0C1F1F4-A75E-4BDB-B187-DABE346C236E}" srcOrd="3" destOrd="0" parTransId="{C3C7F7DF-B078-44A1-9792-66995AE1402B}" sibTransId="{D288A839-4AC1-4150-9F98-0C592C31BADB}"/>
    <dgm:cxn modelId="{39CF969C-5BB9-453D-B319-DDC2472F0977}" type="presParOf" srcId="{9DD5D47C-A16F-4249-9564-617B86CC0B30}" destId="{BBB36D34-5792-4FA7-ABC5-E97EDAEEA548}" srcOrd="0" destOrd="0" presId="urn:microsoft.com/office/officeart/2005/8/layout/list1"/>
    <dgm:cxn modelId="{0ABF0C00-5FE5-4B95-8EC0-7BB9DB880BD2}" type="presParOf" srcId="{BBB36D34-5792-4FA7-ABC5-E97EDAEEA548}" destId="{79A3DE4F-031E-4AEE-A635-4CE1B2BA4AEC}" srcOrd="0" destOrd="0" presId="urn:microsoft.com/office/officeart/2005/8/layout/list1"/>
    <dgm:cxn modelId="{A9C8BA06-210A-48B3-8341-98F7B19B6488}" type="presParOf" srcId="{BBB36D34-5792-4FA7-ABC5-E97EDAEEA548}" destId="{3C97398B-6C5E-4B06-935A-D18C9E1DD3BE}" srcOrd="1" destOrd="0" presId="urn:microsoft.com/office/officeart/2005/8/layout/list1"/>
    <dgm:cxn modelId="{7EFB7AB4-88B5-41AD-B6EF-1C65B9559724}" type="presParOf" srcId="{9DD5D47C-A16F-4249-9564-617B86CC0B30}" destId="{85D0942E-7C79-4766-B266-D556A12F25CE}" srcOrd="1" destOrd="0" presId="urn:microsoft.com/office/officeart/2005/8/layout/list1"/>
    <dgm:cxn modelId="{6DA852CB-AC1E-4FB9-B1F4-BE83E7C20E57}" type="presParOf" srcId="{9DD5D47C-A16F-4249-9564-617B86CC0B30}" destId="{5FD9165A-E440-4E8A-901B-F27A6E75AA1C}" srcOrd="2" destOrd="0" presId="urn:microsoft.com/office/officeart/2005/8/layout/list1"/>
    <dgm:cxn modelId="{B427ABA7-4A55-422E-8157-6B3BCF878C85}" type="presParOf" srcId="{9DD5D47C-A16F-4249-9564-617B86CC0B30}" destId="{CA079C31-91CE-4F22-A0D9-6CB80AEB181F}" srcOrd="3" destOrd="0" presId="urn:microsoft.com/office/officeart/2005/8/layout/list1"/>
    <dgm:cxn modelId="{4E644893-6DA5-43A7-813B-79638E83F760}" type="presParOf" srcId="{9DD5D47C-A16F-4249-9564-617B86CC0B30}" destId="{EBB17AA2-8F96-4CE2-9C8B-40B610ABBAA2}" srcOrd="4" destOrd="0" presId="urn:microsoft.com/office/officeart/2005/8/layout/list1"/>
    <dgm:cxn modelId="{A6455791-E16C-4768-8E88-EC71BA309101}" type="presParOf" srcId="{EBB17AA2-8F96-4CE2-9C8B-40B610ABBAA2}" destId="{A6AB1248-0A83-4DB6-95C4-45489997008B}" srcOrd="0" destOrd="0" presId="urn:microsoft.com/office/officeart/2005/8/layout/list1"/>
    <dgm:cxn modelId="{12D65D69-BEFE-4324-B170-ED14EA668CEF}" type="presParOf" srcId="{EBB17AA2-8F96-4CE2-9C8B-40B610ABBAA2}" destId="{78525B21-6BBD-460A-9B3D-D1CBF5FEAE27}" srcOrd="1" destOrd="0" presId="urn:microsoft.com/office/officeart/2005/8/layout/list1"/>
    <dgm:cxn modelId="{81462E82-D154-45C4-B94E-C2E0829BD281}" type="presParOf" srcId="{9DD5D47C-A16F-4249-9564-617B86CC0B30}" destId="{6A0362DD-05C9-4920-B925-676AA73E49FA}" srcOrd="5" destOrd="0" presId="urn:microsoft.com/office/officeart/2005/8/layout/list1"/>
    <dgm:cxn modelId="{339FAF9D-2563-40F6-B61B-038AEDDCB08B}" type="presParOf" srcId="{9DD5D47C-A16F-4249-9564-617B86CC0B30}" destId="{EE93A474-48A3-4213-BD39-0F8202D5DFB8}" srcOrd="6" destOrd="0" presId="urn:microsoft.com/office/officeart/2005/8/layout/list1"/>
    <dgm:cxn modelId="{27A40443-FA49-4C33-801E-AFF86BE1D03B}" type="presParOf" srcId="{9DD5D47C-A16F-4249-9564-617B86CC0B30}" destId="{4F063332-D087-46E7-B361-550A5CAC1A28}" srcOrd="7" destOrd="0" presId="urn:microsoft.com/office/officeart/2005/8/layout/list1"/>
    <dgm:cxn modelId="{EAB50936-F819-4463-AAC9-7007C99830EE}" type="presParOf" srcId="{9DD5D47C-A16F-4249-9564-617B86CC0B30}" destId="{CA400988-9FC3-4AE4-9EFD-0319A9EE4144}" srcOrd="8" destOrd="0" presId="urn:microsoft.com/office/officeart/2005/8/layout/list1"/>
    <dgm:cxn modelId="{C2C4C1DA-C079-479D-889B-F829B9D912A2}" type="presParOf" srcId="{CA400988-9FC3-4AE4-9EFD-0319A9EE4144}" destId="{1DD6D056-3470-4B5F-9F0B-06946A649638}" srcOrd="0" destOrd="0" presId="urn:microsoft.com/office/officeart/2005/8/layout/list1"/>
    <dgm:cxn modelId="{7CEA36D2-C7B8-4068-9F5C-A148927A147A}" type="presParOf" srcId="{CA400988-9FC3-4AE4-9EFD-0319A9EE4144}" destId="{14EB17F9-9922-42FA-AB1C-0A0C644B9ABD}" srcOrd="1" destOrd="0" presId="urn:microsoft.com/office/officeart/2005/8/layout/list1"/>
    <dgm:cxn modelId="{48B42C0A-9F20-47A5-9F32-129B51DDF5B5}" type="presParOf" srcId="{9DD5D47C-A16F-4249-9564-617B86CC0B30}" destId="{ABB01885-3FE7-4D3A-860E-8F072189B694}" srcOrd="9" destOrd="0" presId="urn:microsoft.com/office/officeart/2005/8/layout/list1"/>
    <dgm:cxn modelId="{E02C4E43-29C0-4CC4-A6B6-9049FD5830FB}" type="presParOf" srcId="{9DD5D47C-A16F-4249-9564-617B86CC0B30}" destId="{8DCD9D27-190A-4FA9-ABE7-C6EBD3BC6879}" srcOrd="10" destOrd="0" presId="urn:microsoft.com/office/officeart/2005/8/layout/list1"/>
    <dgm:cxn modelId="{C0B8D802-97F9-44AC-B3FA-0D618B2F159F}" type="presParOf" srcId="{9DD5D47C-A16F-4249-9564-617B86CC0B30}" destId="{9C4CCADF-CF45-4ED3-A34A-E069D870CAE5}" srcOrd="11" destOrd="0" presId="urn:microsoft.com/office/officeart/2005/8/layout/list1"/>
    <dgm:cxn modelId="{B1729425-EE5B-43D8-A41A-0EF49C44DA81}" type="presParOf" srcId="{9DD5D47C-A16F-4249-9564-617B86CC0B30}" destId="{6D7D7306-CB03-43E8-B2E4-A85A5779BEBB}" srcOrd="12" destOrd="0" presId="urn:microsoft.com/office/officeart/2005/8/layout/list1"/>
    <dgm:cxn modelId="{0189BAE7-35AD-4C57-890F-73F3B937D0FE}" type="presParOf" srcId="{6D7D7306-CB03-43E8-B2E4-A85A5779BEBB}" destId="{9D45464E-7290-44B6-8A4F-6F1C4FE4D87C}" srcOrd="0" destOrd="0" presId="urn:microsoft.com/office/officeart/2005/8/layout/list1"/>
    <dgm:cxn modelId="{E79E179F-050B-443A-A021-3B165CAAFE45}" type="presParOf" srcId="{6D7D7306-CB03-43E8-B2E4-A85A5779BEBB}" destId="{1B07962C-A8B5-4AEB-92E0-562C1F86F02C}" srcOrd="1" destOrd="0" presId="urn:microsoft.com/office/officeart/2005/8/layout/list1"/>
    <dgm:cxn modelId="{D5F143E3-4B8A-4279-AA3E-9D8D9E9A0716}" type="presParOf" srcId="{9DD5D47C-A16F-4249-9564-617B86CC0B30}" destId="{A84F8F04-62CC-4964-A4AB-ECAF8EECE22A}" srcOrd="13" destOrd="0" presId="urn:microsoft.com/office/officeart/2005/8/layout/list1"/>
    <dgm:cxn modelId="{F33DB537-4BD3-49C0-B2AE-F73FEEF4A469}" type="presParOf" srcId="{9DD5D47C-A16F-4249-9564-617B86CC0B30}" destId="{55B57C9C-2049-4AE3-B9B3-DD73B1BE8D0A}" srcOrd="14" destOrd="0" presId="urn:microsoft.com/office/officeart/2005/8/layout/list1"/>
    <dgm:cxn modelId="{0BB3D473-F299-4155-9A06-0A30CB711F38}" type="presParOf" srcId="{9DD5D47C-A16F-4249-9564-617B86CC0B30}" destId="{794020E2-3DC1-4391-9150-0BD782A70B1C}" srcOrd="15" destOrd="0" presId="urn:microsoft.com/office/officeart/2005/8/layout/list1"/>
    <dgm:cxn modelId="{EF2EA659-1EF7-4308-85BB-708440F50B1C}" type="presParOf" srcId="{9DD5D47C-A16F-4249-9564-617B86CC0B30}" destId="{500FB2BB-F5D7-48FB-8A21-538BB272C732}" srcOrd="16" destOrd="0" presId="urn:microsoft.com/office/officeart/2005/8/layout/list1"/>
    <dgm:cxn modelId="{414C72E4-BB05-4AA7-848A-DF8CD790B453}" type="presParOf" srcId="{500FB2BB-F5D7-48FB-8A21-538BB272C732}" destId="{038E25FD-2537-458E-B205-BF3708DA71E2}" srcOrd="0" destOrd="0" presId="urn:microsoft.com/office/officeart/2005/8/layout/list1"/>
    <dgm:cxn modelId="{23EFF572-D36C-4A72-9249-9AD107DB95B0}" type="presParOf" srcId="{500FB2BB-F5D7-48FB-8A21-538BB272C732}" destId="{8D665137-61D8-42CE-8A11-54A168E03409}" srcOrd="1" destOrd="0" presId="urn:microsoft.com/office/officeart/2005/8/layout/list1"/>
    <dgm:cxn modelId="{57E11479-B246-4C29-8051-6567C38DA865}" type="presParOf" srcId="{9DD5D47C-A16F-4249-9564-617B86CC0B30}" destId="{373FCEE9-79BC-4D44-AAEE-BC19981496A4}" srcOrd="17" destOrd="0" presId="urn:microsoft.com/office/officeart/2005/8/layout/list1"/>
    <dgm:cxn modelId="{7856C390-B920-4497-B8BC-20619000BD6B}" type="presParOf" srcId="{9DD5D47C-A16F-4249-9564-617B86CC0B30}" destId="{F06FF4BE-DF53-452D-A4C7-6E2EE6A68C5B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086583D-9964-4079-BBD4-DE338239B7D6}" type="doc">
      <dgm:prSet loTypeId="urn:microsoft.com/office/officeart/2005/8/layout/hList7" loCatId="list" qsTypeId="urn:microsoft.com/office/officeart/2005/8/quickstyle/simple1" qsCatId="simple" csTypeId="urn:microsoft.com/office/officeart/2005/8/colors/colorful3" csCatId="colorful" phldr="1"/>
      <dgm:spPr/>
    </dgm:pt>
    <dgm:pt modelId="{AD6797EF-9CBA-41F2-9404-4503C55CB6D5}">
      <dgm:prSet phldrT="[Texto]"/>
      <dgm:spPr/>
      <dgm:t>
        <a:bodyPr/>
        <a:lstStyle/>
        <a:p>
          <a:r>
            <a:rPr lang="es-ES" dirty="0"/>
            <a:t>Talento Humano</a:t>
          </a:r>
          <a:endParaRPr lang="es-CO" dirty="0"/>
        </a:p>
      </dgm:t>
    </dgm:pt>
    <dgm:pt modelId="{EF52DEB7-9262-406C-B933-DD1AC1812F12}" type="parTrans" cxnId="{517566E5-4CCE-407B-A258-B057547F518D}">
      <dgm:prSet/>
      <dgm:spPr/>
      <dgm:t>
        <a:bodyPr/>
        <a:lstStyle/>
        <a:p>
          <a:endParaRPr lang="es-CO"/>
        </a:p>
      </dgm:t>
    </dgm:pt>
    <dgm:pt modelId="{EB0E7AD6-A99C-4F6A-AEF8-29FC6A531F2D}" type="sibTrans" cxnId="{517566E5-4CCE-407B-A258-B057547F518D}">
      <dgm:prSet/>
      <dgm:spPr/>
      <dgm:t>
        <a:bodyPr/>
        <a:lstStyle/>
        <a:p>
          <a:endParaRPr lang="es-CO"/>
        </a:p>
      </dgm:t>
    </dgm:pt>
    <dgm:pt modelId="{F7AFF738-C643-407F-803B-20CFE5834B49}">
      <dgm:prSet phldrT="[Texto]"/>
      <dgm:spPr/>
      <dgm:t>
        <a:bodyPr/>
        <a:lstStyle/>
        <a:p>
          <a:r>
            <a:rPr lang="es-ES" dirty="0"/>
            <a:t>Financiero</a:t>
          </a:r>
          <a:endParaRPr lang="es-CO" dirty="0"/>
        </a:p>
      </dgm:t>
    </dgm:pt>
    <dgm:pt modelId="{4A373D62-1E5B-482C-A145-44A5A23EEB1D}" type="parTrans" cxnId="{6BD032BF-1828-44C7-92E8-1975525DB1A9}">
      <dgm:prSet/>
      <dgm:spPr/>
      <dgm:t>
        <a:bodyPr/>
        <a:lstStyle/>
        <a:p>
          <a:endParaRPr lang="es-CO"/>
        </a:p>
      </dgm:t>
    </dgm:pt>
    <dgm:pt modelId="{60255C46-C270-4D3B-80B9-02126EAE4DC2}" type="sibTrans" cxnId="{6BD032BF-1828-44C7-92E8-1975525DB1A9}">
      <dgm:prSet/>
      <dgm:spPr/>
      <dgm:t>
        <a:bodyPr/>
        <a:lstStyle/>
        <a:p>
          <a:endParaRPr lang="es-CO"/>
        </a:p>
      </dgm:t>
    </dgm:pt>
    <dgm:pt modelId="{6FACEBE8-086F-4E1C-9773-063D24844992}">
      <dgm:prSet phldrT="[Texto]"/>
      <dgm:spPr/>
      <dgm:t>
        <a:bodyPr/>
        <a:lstStyle/>
        <a:p>
          <a:r>
            <a:rPr lang="es-ES" dirty="0"/>
            <a:t>Tecnológico</a:t>
          </a:r>
          <a:endParaRPr lang="es-CO" dirty="0"/>
        </a:p>
      </dgm:t>
    </dgm:pt>
    <dgm:pt modelId="{F4209167-DD32-4187-8457-D84B9CE4A43F}" type="parTrans" cxnId="{7BFA3B4C-191E-4435-A9E0-7D22F905439A}">
      <dgm:prSet/>
      <dgm:spPr/>
      <dgm:t>
        <a:bodyPr/>
        <a:lstStyle/>
        <a:p>
          <a:endParaRPr lang="es-CO"/>
        </a:p>
      </dgm:t>
    </dgm:pt>
    <dgm:pt modelId="{8F4338BC-AD62-480A-8D50-D3E7D1D83589}" type="sibTrans" cxnId="{7BFA3B4C-191E-4435-A9E0-7D22F905439A}">
      <dgm:prSet/>
      <dgm:spPr/>
      <dgm:t>
        <a:bodyPr/>
        <a:lstStyle/>
        <a:p>
          <a:endParaRPr lang="es-CO"/>
        </a:p>
      </dgm:t>
    </dgm:pt>
    <dgm:pt modelId="{2B905B3A-12D2-47DF-B663-C760C4266247}" type="pres">
      <dgm:prSet presAssocID="{D086583D-9964-4079-BBD4-DE338239B7D6}" presName="Name0" presStyleCnt="0">
        <dgm:presLayoutVars>
          <dgm:dir/>
          <dgm:resizeHandles val="exact"/>
        </dgm:presLayoutVars>
      </dgm:prSet>
      <dgm:spPr/>
    </dgm:pt>
    <dgm:pt modelId="{B90746D4-44A8-449B-B08D-EDF2DC0DEE90}" type="pres">
      <dgm:prSet presAssocID="{D086583D-9964-4079-BBD4-DE338239B7D6}" presName="fgShape" presStyleLbl="fgShp" presStyleIdx="0" presStyleCnt="1"/>
      <dgm:spPr/>
    </dgm:pt>
    <dgm:pt modelId="{C57345F2-8E7A-4FE4-A25B-FC78DEBDB359}" type="pres">
      <dgm:prSet presAssocID="{D086583D-9964-4079-BBD4-DE338239B7D6}" presName="linComp" presStyleCnt="0"/>
      <dgm:spPr/>
    </dgm:pt>
    <dgm:pt modelId="{4074973C-C426-49FE-93E7-5A9109404775}" type="pres">
      <dgm:prSet presAssocID="{AD6797EF-9CBA-41F2-9404-4503C55CB6D5}" presName="compNode" presStyleCnt="0"/>
      <dgm:spPr/>
    </dgm:pt>
    <dgm:pt modelId="{D963AA84-25D5-4477-A52E-17E0678DFD0A}" type="pres">
      <dgm:prSet presAssocID="{AD6797EF-9CBA-41F2-9404-4503C55CB6D5}" presName="bkgdShape" presStyleLbl="node1" presStyleIdx="0" presStyleCnt="3"/>
      <dgm:spPr/>
    </dgm:pt>
    <dgm:pt modelId="{E8CA7B04-5315-4976-B60E-186704322C07}" type="pres">
      <dgm:prSet presAssocID="{AD6797EF-9CBA-41F2-9404-4503C55CB6D5}" presName="nodeTx" presStyleLbl="node1" presStyleIdx="0" presStyleCnt="3">
        <dgm:presLayoutVars>
          <dgm:bulletEnabled val="1"/>
        </dgm:presLayoutVars>
      </dgm:prSet>
      <dgm:spPr/>
    </dgm:pt>
    <dgm:pt modelId="{CA25D25B-0AA1-406B-8EC7-B066BD139679}" type="pres">
      <dgm:prSet presAssocID="{AD6797EF-9CBA-41F2-9404-4503C55CB6D5}" presName="invisiNode" presStyleLbl="node1" presStyleIdx="0" presStyleCnt="3"/>
      <dgm:spPr/>
    </dgm:pt>
    <dgm:pt modelId="{76C8DDEA-A361-409D-ABDE-1F8FF78B75CE}" type="pres">
      <dgm:prSet presAssocID="{AD6797EF-9CBA-41F2-9404-4503C55CB6D5}" presName="imagNode" presStyleLbl="fgImgPlace1" presStyleIdx="0" presStyleCnt="3"/>
      <dgm:spPr>
        <a:blipFill>
          <a:blip xmlns:r="http://schemas.openxmlformats.org/officeDocument/2006/relationships" r:embed="rId1"/>
          <a:srcRect/>
          <a:stretch>
            <a:fillRect t="-2000" b="-2000"/>
          </a:stretch>
        </a:blipFill>
      </dgm:spPr>
    </dgm:pt>
    <dgm:pt modelId="{21745C75-EE77-4C10-AEBC-CAB04F7209C7}" type="pres">
      <dgm:prSet presAssocID="{EB0E7AD6-A99C-4F6A-AEF8-29FC6A531F2D}" presName="sibTrans" presStyleLbl="sibTrans2D1" presStyleIdx="0" presStyleCnt="0"/>
      <dgm:spPr/>
    </dgm:pt>
    <dgm:pt modelId="{57603D2D-7EC6-48D9-902E-C55ED7222699}" type="pres">
      <dgm:prSet presAssocID="{F7AFF738-C643-407F-803B-20CFE5834B49}" presName="compNode" presStyleCnt="0"/>
      <dgm:spPr/>
    </dgm:pt>
    <dgm:pt modelId="{F5622F3C-9A32-4E8C-B4E9-B40EC9E82C00}" type="pres">
      <dgm:prSet presAssocID="{F7AFF738-C643-407F-803B-20CFE5834B49}" presName="bkgdShape" presStyleLbl="node1" presStyleIdx="1" presStyleCnt="3"/>
      <dgm:spPr/>
    </dgm:pt>
    <dgm:pt modelId="{8D956F19-5699-40CA-802F-2E46FE5FB6E6}" type="pres">
      <dgm:prSet presAssocID="{F7AFF738-C643-407F-803B-20CFE5834B49}" presName="nodeTx" presStyleLbl="node1" presStyleIdx="1" presStyleCnt="3">
        <dgm:presLayoutVars>
          <dgm:bulletEnabled val="1"/>
        </dgm:presLayoutVars>
      </dgm:prSet>
      <dgm:spPr/>
    </dgm:pt>
    <dgm:pt modelId="{BB7FD306-4A79-43DC-B47C-F37A09C40EF4}" type="pres">
      <dgm:prSet presAssocID="{F7AFF738-C643-407F-803B-20CFE5834B49}" presName="invisiNode" presStyleLbl="node1" presStyleIdx="1" presStyleCnt="3"/>
      <dgm:spPr/>
    </dgm:pt>
    <dgm:pt modelId="{DA4B6D4D-E44A-4C15-A0FC-C3B1A8DE0F7C}" type="pres">
      <dgm:prSet presAssocID="{F7AFF738-C643-407F-803B-20CFE5834B49}" presName="imagNode" presStyleLbl="fgImgPlace1" presStyleIdx="1" presStyleCnt="3" custScaleX="100000" custScaleY="100000"/>
      <dgm:spPr>
        <a:blipFill>
          <a:blip xmlns:r="http://schemas.openxmlformats.org/officeDocument/2006/relationships" r:embed="rId2"/>
          <a:srcRect/>
          <a:stretch>
            <a:fillRect l="-1000" r="-1000"/>
          </a:stretch>
        </a:blipFill>
      </dgm:spPr>
    </dgm:pt>
    <dgm:pt modelId="{46D28998-6760-45E9-A455-0B57B0E81F24}" type="pres">
      <dgm:prSet presAssocID="{60255C46-C270-4D3B-80B9-02126EAE4DC2}" presName="sibTrans" presStyleLbl="sibTrans2D1" presStyleIdx="0" presStyleCnt="0"/>
      <dgm:spPr/>
    </dgm:pt>
    <dgm:pt modelId="{9F8E1516-F9EB-42C4-B27E-30C0FDD01DC3}" type="pres">
      <dgm:prSet presAssocID="{6FACEBE8-086F-4E1C-9773-063D24844992}" presName="compNode" presStyleCnt="0"/>
      <dgm:spPr/>
    </dgm:pt>
    <dgm:pt modelId="{2CCB28FF-3C2A-4DF1-BDDA-5EEF1E915C5D}" type="pres">
      <dgm:prSet presAssocID="{6FACEBE8-086F-4E1C-9773-063D24844992}" presName="bkgdShape" presStyleLbl="node1" presStyleIdx="2" presStyleCnt="3" custLinFactNeighborX="15073" custLinFactNeighborY="-8398"/>
      <dgm:spPr/>
    </dgm:pt>
    <dgm:pt modelId="{FDE96E98-A020-47FE-B443-74BA7FC7D055}" type="pres">
      <dgm:prSet presAssocID="{6FACEBE8-086F-4E1C-9773-063D24844992}" presName="nodeTx" presStyleLbl="node1" presStyleIdx="2" presStyleCnt="3">
        <dgm:presLayoutVars>
          <dgm:bulletEnabled val="1"/>
        </dgm:presLayoutVars>
      </dgm:prSet>
      <dgm:spPr/>
    </dgm:pt>
    <dgm:pt modelId="{35977503-A1E0-45E2-9460-1FF7DDC9A750}" type="pres">
      <dgm:prSet presAssocID="{6FACEBE8-086F-4E1C-9773-063D24844992}" presName="invisiNode" presStyleLbl="node1" presStyleIdx="2" presStyleCnt="3"/>
      <dgm:spPr/>
    </dgm:pt>
    <dgm:pt modelId="{64050FD1-20A7-4971-85B5-397610D1B77D}" type="pres">
      <dgm:prSet presAssocID="{6FACEBE8-086F-4E1C-9773-063D24844992}" presName="imagNode" presStyleLbl="fgImgPlace1" presStyleIdx="2" presStyleCnt="3"/>
      <dgm:spPr>
        <a:blipFill>
          <a:blip xmlns:r="http://schemas.openxmlformats.org/officeDocument/2006/relationships" r:embed="rId3"/>
          <a:srcRect/>
          <a:stretch>
            <a:fillRect l="-2000" r="-2000"/>
          </a:stretch>
        </a:blipFill>
      </dgm:spPr>
    </dgm:pt>
  </dgm:ptLst>
  <dgm:cxnLst>
    <dgm:cxn modelId="{3DA5CD26-1305-43EA-A4E7-DB05A2B21CEA}" type="presOf" srcId="{F7AFF738-C643-407F-803B-20CFE5834B49}" destId="{F5622F3C-9A32-4E8C-B4E9-B40EC9E82C00}" srcOrd="0" destOrd="0" presId="urn:microsoft.com/office/officeart/2005/8/layout/hList7"/>
    <dgm:cxn modelId="{7BFA3B4C-191E-4435-A9E0-7D22F905439A}" srcId="{D086583D-9964-4079-BBD4-DE338239B7D6}" destId="{6FACEBE8-086F-4E1C-9773-063D24844992}" srcOrd="2" destOrd="0" parTransId="{F4209167-DD32-4187-8457-D84B9CE4A43F}" sibTransId="{8F4338BC-AD62-480A-8D50-D3E7D1D83589}"/>
    <dgm:cxn modelId="{13C35975-D644-44E2-9C6E-0A48276CC6CD}" type="presOf" srcId="{AD6797EF-9CBA-41F2-9404-4503C55CB6D5}" destId="{E8CA7B04-5315-4976-B60E-186704322C07}" srcOrd="1" destOrd="0" presId="urn:microsoft.com/office/officeart/2005/8/layout/hList7"/>
    <dgm:cxn modelId="{72B96685-47B2-49A5-B558-3D1A4884952C}" type="presOf" srcId="{60255C46-C270-4D3B-80B9-02126EAE4DC2}" destId="{46D28998-6760-45E9-A455-0B57B0E81F24}" srcOrd="0" destOrd="0" presId="urn:microsoft.com/office/officeart/2005/8/layout/hList7"/>
    <dgm:cxn modelId="{67D26C85-0561-4816-B735-B4F6D952452F}" type="presOf" srcId="{6FACEBE8-086F-4E1C-9773-063D24844992}" destId="{FDE96E98-A020-47FE-B443-74BA7FC7D055}" srcOrd="1" destOrd="0" presId="urn:microsoft.com/office/officeart/2005/8/layout/hList7"/>
    <dgm:cxn modelId="{0DE66B92-FD51-48F5-BC24-1BEAD01CB146}" type="presOf" srcId="{D086583D-9964-4079-BBD4-DE338239B7D6}" destId="{2B905B3A-12D2-47DF-B663-C760C4266247}" srcOrd="0" destOrd="0" presId="urn:microsoft.com/office/officeart/2005/8/layout/hList7"/>
    <dgm:cxn modelId="{23D0F69B-139B-4DB5-9CEF-9084D5E44F77}" type="presOf" srcId="{AD6797EF-9CBA-41F2-9404-4503C55CB6D5}" destId="{D963AA84-25D5-4477-A52E-17E0678DFD0A}" srcOrd="0" destOrd="0" presId="urn:microsoft.com/office/officeart/2005/8/layout/hList7"/>
    <dgm:cxn modelId="{179DC39C-0561-4D2B-9AAC-A2EC3E459BD2}" type="presOf" srcId="{6FACEBE8-086F-4E1C-9773-063D24844992}" destId="{2CCB28FF-3C2A-4DF1-BDDA-5EEF1E915C5D}" srcOrd="0" destOrd="0" presId="urn:microsoft.com/office/officeart/2005/8/layout/hList7"/>
    <dgm:cxn modelId="{6BD032BF-1828-44C7-92E8-1975525DB1A9}" srcId="{D086583D-9964-4079-BBD4-DE338239B7D6}" destId="{F7AFF738-C643-407F-803B-20CFE5834B49}" srcOrd="1" destOrd="0" parTransId="{4A373D62-1E5B-482C-A145-44A5A23EEB1D}" sibTransId="{60255C46-C270-4D3B-80B9-02126EAE4DC2}"/>
    <dgm:cxn modelId="{4317C4C0-A490-4996-950D-6B7C0150A874}" type="presOf" srcId="{F7AFF738-C643-407F-803B-20CFE5834B49}" destId="{8D956F19-5699-40CA-802F-2E46FE5FB6E6}" srcOrd="1" destOrd="0" presId="urn:microsoft.com/office/officeart/2005/8/layout/hList7"/>
    <dgm:cxn modelId="{517566E5-4CCE-407B-A258-B057547F518D}" srcId="{D086583D-9964-4079-BBD4-DE338239B7D6}" destId="{AD6797EF-9CBA-41F2-9404-4503C55CB6D5}" srcOrd="0" destOrd="0" parTransId="{EF52DEB7-9262-406C-B933-DD1AC1812F12}" sibTransId="{EB0E7AD6-A99C-4F6A-AEF8-29FC6A531F2D}"/>
    <dgm:cxn modelId="{CC8C9DF5-7EFE-4562-A2FE-D4E615BE33EA}" type="presOf" srcId="{EB0E7AD6-A99C-4F6A-AEF8-29FC6A531F2D}" destId="{21745C75-EE77-4C10-AEBC-CAB04F7209C7}" srcOrd="0" destOrd="0" presId="urn:microsoft.com/office/officeart/2005/8/layout/hList7"/>
    <dgm:cxn modelId="{027BBADB-0026-4B52-A71E-5A154032A29B}" type="presParOf" srcId="{2B905B3A-12D2-47DF-B663-C760C4266247}" destId="{B90746D4-44A8-449B-B08D-EDF2DC0DEE90}" srcOrd="0" destOrd="0" presId="urn:microsoft.com/office/officeart/2005/8/layout/hList7"/>
    <dgm:cxn modelId="{6FAE783E-BD5F-4F8C-89F9-C434D5D56E43}" type="presParOf" srcId="{2B905B3A-12D2-47DF-B663-C760C4266247}" destId="{C57345F2-8E7A-4FE4-A25B-FC78DEBDB359}" srcOrd="1" destOrd="0" presId="urn:microsoft.com/office/officeart/2005/8/layout/hList7"/>
    <dgm:cxn modelId="{CDC48C99-44F9-4784-AA34-65C595392179}" type="presParOf" srcId="{C57345F2-8E7A-4FE4-A25B-FC78DEBDB359}" destId="{4074973C-C426-49FE-93E7-5A9109404775}" srcOrd="0" destOrd="0" presId="urn:microsoft.com/office/officeart/2005/8/layout/hList7"/>
    <dgm:cxn modelId="{EAB7A563-9F19-4F2C-898B-E84B737D9AFC}" type="presParOf" srcId="{4074973C-C426-49FE-93E7-5A9109404775}" destId="{D963AA84-25D5-4477-A52E-17E0678DFD0A}" srcOrd="0" destOrd="0" presId="urn:microsoft.com/office/officeart/2005/8/layout/hList7"/>
    <dgm:cxn modelId="{46726040-D199-405C-8D51-B02A26D7D02F}" type="presParOf" srcId="{4074973C-C426-49FE-93E7-5A9109404775}" destId="{E8CA7B04-5315-4976-B60E-186704322C07}" srcOrd="1" destOrd="0" presId="urn:microsoft.com/office/officeart/2005/8/layout/hList7"/>
    <dgm:cxn modelId="{3D7A199B-198D-4213-BA91-F4E7500B4D5D}" type="presParOf" srcId="{4074973C-C426-49FE-93E7-5A9109404775}" destId="{CA25D25B-0AA1-406B-8EC7-B066BD139679}" srcOrd="2" destOrd="0" presId="urn:microsoft.com/office/officeart/2005/8/layout/hList7"/>
    <dgm:cxn modelId="{B0012FE2-37DE-431E-9CDE-4C67A863BA86}" type="presParOf" srcId="{4074973C-C426-49FE-93E7-5A9109404775}" destId="{76C8DDEA-A361-409D-ABDE-1F8FF78B75CE}" srcOrd="3" destOrd="0" presId="urn:microsoft.com/office/officeart/2005/8/layout/hList7"/>
    <dgm:cxn modelId="{A4AD5B0C-C42F-495B-82C9-A9D3A22BE4C6}" type="presParOf" srcId="{C57345F2-8E7A-4FE4-A25B-FC78DEBDB359}" destId="{21745C75-EE77-4C10-AEBC-CAB04F7209C7}" srcOrd="1" destOrd="0" presId="urn:microsoft.com/office/officeart/2005/8/layout/hList7"/>
    <dgm:cxn modelId="{C03DD908-C196-4868-A8D7-D5E3B83DE901}" type="presParOf" srcId="{C57345F2-8E7A-4FE4-A25B-FC78DEBDB359}" destId="{57603D2D-7EC6-48D9-902E-C55ED7222699}" srcOrd="2" destOrd="0" presId="urn:microsoft.com/office/officeart/2005/8/layout/hList7"/>
    <dgm:cxn modelId="{3FEBC083-D93B-4CBA-869E-5B7456345DF0}" type="presParOf" srcId="{57603D2D-7EC6-48D9-902E-C55ED7222699}" destId="{F5622F3C-9A32-4E8C-B4E9-B40EC9E82C00}" srcOrd="0" destOrd="0" presId="urn:microsoft.com/office/officeart/2005/8/layout/hList7"/>
    <dgm:cxn modelId="{B070531F-A40C-4775-BE0C-713F59F23612}" type="presParOf" srcId="{57603D2D-7EC6-48D9-902E-C55ED7222699}" destId="{8D956F19-5699-40CA-802F-2E46FE5FB6E6}" srcOrd="1" destOrd="0" presId="urn:microsoft.com/office/officeart/2005/8/layout/hList7"/>
    <dgm:cxn modelId="{20A94883-9241-4855-A418-2CF51D6B92FE}" type="presParOf" srcId="{57603D2D-7EC6-48D9-902E-C55ED7222699}" destId="{BB7FD306-4A79-43DC-B47C-F37A09C40EF4}" srcOrd="2" destOrd="0" presId="urn:microsoft.com/office/officeart/2005/8/layout/hList7"/>
    <dgm:cxn modelId="{1F7E7B0C-7E98-40F5-A6CC-420840AA59FB}" type="presParOf" srcId="{57603D2D-7EC6-48D9-902E-C55ED7222699}" destId="{DA4B6D4D-E44A-4C15-A0FC-C3B1A8DE0F7C}" srcOrd="3" destOrd="0" presId="urn:microsoft.com/office/officeart/2005/8/layout/hList7"/>
    <dgm:cxn modelId="{69DD55E2-18E4-4136-B679-1958C0840E30}" type="presParOf" srcId="{C57345F2-8E7A-4FE4-A25B-FC78DEBDB359}" destId="{46D28998-6760-45E9-A455-0B57B0E81F24}" srcOrd="3" destOrd="0" presId="urn:microsoft.com/office/officeart/2005/8/layout/hList7"/>
    <dgm:cxn modelId="{F8EC7206-D444-4CD1-9962-54F8ADD43C17}" type="presParOf" srcId="{C57345F2-8E7A-4FE4-A25B-FC78DEBDB359}" destId="{9F8E1516-F9EB-42C4-B27E-30C0FDD01DC3}" srcOrd="4" destOrd="0" presId="urn:microsoft.com/office/officeart/2005/8/layout/hList7"/>
    <dgm:cxn modelId="{27F0D8C8-696E-4DBA-A591-018E5523CB8E}" type="presParOf" srcId="{9F8E1516-F9EB-42C4-B27E-30C0FDD01DC3}" destId="{2CCB28FF-3C2A-4DF1-BDDA-5EEF1E915C5D}" srcOrd="0" destOrd="0" presId="urn:microsoft.com/office/officeart/2005/8/layout/hList7"/>
    <dgm:cxn modelId="{CD728587-6242-4E52-989E-D4853D07BA88}" type="presParOf" srcId="{9F8E1516-F9EB-42C4-B27E-30C0FDD01DC3}" destId="{FDE96E98-A020-47FE-B443-74BA7FC7D055}" srcOrd="1" destOrd="0" presId="urn:microsoft.com/office/officeart/2005/8/layout/hList7"/>
    <dgm:cxn modelId="{7FD8E116-D9D4-48DE-B6C7-AB5B70DAD897}" type="presParOf" srcId="{9F8E1516-F9EB-42C4-B27E-30C0FDD01DC3}" destId="{35977503-A1E0-45E2-9460-1FF7DDC9A750}" srcOrd="2" destOrd="0" presId="urn:microsoft.com/office/officeart/2005/8/layout/hList7"/>
    <dgm:cxn modelId="{3D1769AA-1775-4449-99A9-450B85ECDD97}" type="presParOf" srcId="{9F8E1516-F9EB-42C4-B27E-30C0FDD01DC3}" destId="{64050FD1-20A7-4971-85B5-397610D1B77D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876BB7B-9A4E-4DD5-AD3C-4EA857393FF1}" type="doc">
      <dgm:prSet loTypeId="urn:microsoft.com/office/officeart/2005/8/layout/vList6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s-CO"/>
        </a:p>
      </dgm:t>
    </dgm:pt>
    <dgm:pt modelId="{CDD5751A-776D-445A-9A8C-DA8CC90C1EDA}">
      <dgm:prSet phldrT="[Texto]" custT="1"/>
      <dgm:spPr/>
      <dgm:t>
        <a:bodyPr/>
        <a:lstStyle/>
        <a:p>
          <a:r>
            <a:rPr lang="es-CO" sz="2400" b="1" dirty="0">
              <a:solidFill>
                <a:schemeClr val="tx1"/>
              </a:solidFill>
              <a:latin typeface="Century Gothic" pitchFamily="34" charset="0"/>
            </a:rPr>
            <a:t>PELIGRO</a:t>
          </a:r>
        </a:p>
      </dgm:t>
    </dgm:pt>
    <dgm:pt modelId="{BA9C62FD-551C-45DE-8882-518884619025}" type="parTrans" cxnId="{8D5356CF-0DF0-4FD1-B772-26609E6968CB}">
      <dgm:prSet/>
      <dgm:spPr/>
      <dgm:t>
        <a:bodyPr/>
        <a:lstStyle/>
        <a:p>
          <a:endParaRPr lang="es-CO" sz="2400">
            <a:solidFill>
              <a:schemeClr val="tx1"/>
            </a:solidFill>
            <a:latin typeface="Century Gothic" pitchFamily="34" charset="0"/>
          </a:endParaRPr>
        </a:p>
      </dgm:t>
    </dgm:pt>
    <dgm:pt modelId="{76E0FC54-57D8-47EE-9298-3BAFAEEC256A}" type="sibTrans" cxnId="{8D5356CF-0DF0-4FD1-B772-26609E6968CB}">
      <dgm:prSet/>
      <dgm:spPr/>
      <dgm:t>
        <a:bodyPr/>
        <a:lstStyle/>
        <a:p>
          <a:endParaRPr lang="es-CO" sz="2400">
            <a:solidFill>
              <a:schemeClr val="tx1"/>
            </a:solidFill>
            <a:latin typeface="Century Gothic" pitchFamily="34" charset="0"/>
          </a:endParaRPr>
        </a:p>
      </dgm:t>
    </dgm:pt>
    <dgm:pt modelId="{0B61DADE-BA44-48B6-8B6B-FE4B5B1AA55F}">
      <dgm:prSet phldrT="[Texto]" custT="1"/>
      <dgm:spPr/>
      <dgm:t>
        <a:bodyPr anchor="ctr"/>
        <a:lstStyle/>
        <a:p>
          <a:r>
            <a:rPr lang="es-CO" sz="2400" dirty="0">
              <a:solidFill>
                <a:schemeClr val="tx1"/>
              </a:solidFill>
              <a:latin typeface="Century Gothic" pitchFamily="34" charset="0"/>
            </a:rPr>
            <a:t>Fuente, situación, o acto con potencial de causar daño. </a:t>
          </a:r>
        </a:p>
      </dgm:t>
    </dgm:pt>
    <dgm:pt modelId="{FDB0D972-2650-499C-A839-EE1A7DEB697D}" type="parTrans" cxnId="{BEEAEFA8-3A6D-4279-B7A1-BF73F3B37F1C}">
      <dgm:prSet/>
      <dgm:spPr/>
      <dgm:t>
        <a:bodyPr/>
        <a:lstStyle/>
        <a:p>
          <a:endParaRPr lang="es-CO" sz="2400">
            <a:solidFill>
              <a:schemeClr val="tx1"/>
            </a:solidFill>
            <a:latin typeface="Century Gothic" pitchFamily="34" charset="0"/>
          </a:endParaRPr>
        </a:p>
      </dgm:t>
    </dgm:pt>
    <dgm:pt modelId="{77C8410F-3F1A-4C5C-979F-C8F1D2C7D9E9}" type="sibTrans" cxnId="{BEEAEFA8-3A6D-4279-B7A1-BF73F3B37F1C}">
      <dgm:prSet/>
      <dgm:spPr/>
      <dgm:t>
        <a:bodyPr/>
        <a:lstStyle/>
        <a:p>
          <a:endParaRPr lang="es-CO" sz="2400">
            <a:solidFill>
              <a:schemeClr val="tx1"/>
            </a:solidFill>
            <a:latin typeface="Century Gothic" pitchFamily="34" charset="0"/>
          </a:endParaRPr>
        </a:p>
      </dgm:t>
    </dgm:pt>
    <dgm:pt modelId="{D8D64F04-52AF-4763-8C17-74690D9DDD10}">
      <dgm:prSet phldrT="[Texto]" custT="1"/>
      <dgm:spPr/>
      <dgm:t>
        <a:bodyPr/>
        <a:lstStyle/>
        <a:p>
          <a:r>
            <a:rPr lang="es-CO" sz="2400" b="1" i="0" dirty="0">
              <a:solidFill>
                <a:schemeClr val="tx1"/>
              </a:solidFill>
              <a:latin typeface="Century Gothic" pitchFamily="34" charset="0"/>
            </a:rPr>
            <a:t>RIESGO</a:t>
          </a:r>
        </a:p>
      </dgm:t>
    </dgm:pt>
    <dgm:pt modelId="{77559F28-BEB7-4414-8E92-2B4A93C31573}" type="parTrans" cxnId="{A4F771C2-0EA7-455A-8FE6-7A7BD1F660FA}">
      <dgm:prSet/>
      <dgm:spPr/>
      <dgm:t>
        <a:bodyPr/>
        <a:lstStyle/>
        <a:p>
          <a:endParaRPr lang="es-CO" sz="2400">
            <a:solidFill>
              <a:schemeClr val="tx1"/>
            </a:solidFill>
            <a:latin typeface="Century Gothic" pitchFamily="34" charset="0"/>
          </a:endParaRPr>
        </a:p>
      </dgm:t>
    </dgm:pt>
    <dgm:pt modelId="{E02D1DF7-DE7E-4B6D-8CFD-C68B78CF7C91}" type="sibTrans" cxnId="{A4F771C2-0EA7-455A-8FE6-7A7BD1F660FA}">
      <dgm:prSet/>
      <dgm:spPr/>
      <dgm:t>
        <a:bodyPr/>
        <a:lstStyle/>
        <a:p>
          <a:endParaRPr lang="es-CO" sz="2400">
            <a:solidFill>
              <a:schemeClr val="tx1"/>
            </a:solidFill>
            <a:latin typeface="Century Gothic" pitchFamily="34" charset="0"/>
          </a:endParaRPr>
        </a:p>
      </dgm:t>
    </dgm:pt>
    <dgm:pt modelId="{562C639D-AD7E-486F-9385-B1349C067100}">
      <dgm:prSet phldrT="[Texto]" custT="1"/>
      <dgm:spPr/>
      <dgm:t>
        <a:bodyPr anchor="ctr"/>
        <a:lstStyle/>
        <a:p>
          <a:r>
            <a:rPr lang="es-CO" sz="2400" dirty="0">
              <a:solidFill>
                <a:schemeClr val="tx1"/>
              </a:solidFill>
              <a:latin typeface="Century Gothic" pitchFamily="34" charset="0"/>
            </a:rPr>
            <a:t>Combinación de la probabilidad que ocurra el peligro y la severidad del daño.</a:t>
          </a:r>
        </a:p>
      </dgm:t>
    </dgm:pt>
    <dgm:pt modelId="{ED369178-CA65-459B-BA31-0E66EC94B3B5}" type="parTrans" cxnId="{CAB3915A-309C-418B-BDEC-1ADE782BABEB}">
      <dgm:prSet/>
      <dgm:spPr/>
      <dgm:t>
        <a:bodyPr/>
        <a:lstStyle/>
        <a:p>
          <a:endParaRPr lang="es-CO" sz="2400">
            <a:solidFill>
              <a:schemeClr val="tx1"/>
            </a:solidFill>
            <a:latin typeface="Century Gothic" pitchFamily="34" charset="0"/>
          </a:endParaRPr>
        </a:p>
      </dgm:t>
    </dgm:pt>
    <dgm:pt modelId="{9D085A6D-2CAF-4D6A-AE68-BD6EFE7749F1}" type="sibTrans" cxnId="{CAB3915A-309C-418B-BDEC-1ADE782BABEB}">
      <dgm:prSet/>
      <dgm:spPr/>
      <dgm:t>
        <a:bodyPr/>
        <a:lstStyle/>
        <a:p>
          <a:endParaRPr lang="es-CO" sz="2400">
            <a:solidFill>
              <a:schemeClr val="tx1"/>
            </a:solidFill>
            <a:latin typeface="Century Gothic" pitchFamily="34" charset="0"/>
          </a:endParaRPr>
        </a:p>
      </dgm:t>
    </dgm:pt>
    <dgm:pt modelId="{8CA7F198-0175-447E-9325-4F2A7C1C9AE9}" type="pres">
      <dgm:prSet presAssocID="{E876BB7B-9A4E-4DD5-AD3C-4EA857393FF1}" presName="Name0" presStyleCnt="0">
        <dgm:presLayoutVars>
          <dgm:dir/>
          <dgm:animLvl val="lvl"/>
          <dgm:resizeHandles/>
        </dgm:presLayoutVars>
      </dgm:prSet>
      <dgm:spPr/>
    </dgm:pt>
    <dgm:pt modelId="{156463B2-6480-48B0-BE68-3510AC2083DE}" type="pres">
      <dgm:prSet presAssocID="{CDD5751A-776D-445A-9A8C-DA8CC90C1EDA}" presName="linNode" presStyleCnt="0"/>
      <dgm:spPr/>
    </dgm:pt>
    <dgm:pt modelId="{3BF573FD-3BFD-4ABA-9B5F-E0BC448B0ED3}" type="pres">
      <dgm:prSet presAssocID="{CDD5751A-776D-445A-9A8C-DA8CC90C1EDA}" presName="parentShp" presStyleLbl="node1" presStyleIdx="0" presStyleCnt="2">
        <dgm:presLayoutVars>
          <dgm:bulletEnabled val="1"/>
        </dgm:presLayoutVars>
      </dgm:prSet>
      <dgm:spPr/>
    </dgm:pt>
    <dgm:pt modelId="{D35128F7-BDD6-4AB0-A1DA-9FC9CF50B872}" type="pres">
      <dgm:prSet presAssocID="{CDD5751A-776D-445A-9A8C-DA8CC90C1EDA}" presName="childShp" presStyleLbl="bgAccFollowNode1" presStyleIdx="0" presStyleCnt="2">
        <dgm:presLayoutVars>
          <dgm:bulletEnabled val="1"/>
        </dgm:presLayoutVars>
      </dgm:prSet>
      <dgm:spPr/>
    </dgm:pt>
    <dgm:pt modelId="{B5E3118A-0C55-42CF-ABA6-FDE7E3B6DA3F}" type="pres">
      <dgm:prSet presAssocID="{76E0FC54-57D8-47EE-9298-3BAFAEEC256A}" presName="spacing" presStyleCnt="0"/>
      <dgm:spPr/>
    </dgm:pt>
    <dgm:pt modelId="{A4D051E0-EC9B-404C-A03C-9A1995ACA941}" type="pres">
      <dgm:prSet presAssocID="{D8D64F04-52AF-4763-8C17-74690D9DDD10}" presName="linNode" presStyleCnt="0"/>
      <dgm:spPr/>
    </dgm:pt>
    <dgm:pt modelId="{DA6C6581-D0B6-4131-AFCF-D20A2349955E}" type="pres">
      <dgm:prSet presAssocID="{D8D64F04-52AF-4763-8C17-74690D9DDD10}" presName="parentShp" presStyleLbl="node1" presStyleIdx="1" presStyleCnt="2">
        <dgm:presLayoutVars>
          <dgm:bulletEnabled val="1"/>
        </dgm:presLayoutVars>
      </dgm:prSet>
      <dgm:spPr/>
    </dgm:pt>
    <dgm:pt modelId="{AF22000B-D9CD-4AA5-8E86-B4F7A8B3F264}" type="pres">
      <dgm:prSet presAssocID="{D8D64F04-52AF-4763-8C17-74690D9DDD10}" presName="childShp" presStyleLbl="bgAccFollowNode1" presStyleIdx="1" presStyleCnt="2">
        <dgm:presLayoutVars>
          <dgm:bulletEnabled val="1"/>
        </dgm:presLayoutVars>
      </dgm:prSet>
      <dgm:spPr/>
    </dgm:pt>
  </dgm:ptLst>
  <dgm:cxnLst>
    <dgm:cxn modelId="{59F7E25C-F27F-4F9D-8499-BAD8377EED74}" type="presOf" srcId="{0B61DADE-BA44-48B6-8B6B-FE4B5B1AA55F}" destId="{D35128F7-BDD6-4AB0-A1DA-9FC9CF50B872}" srcOrd="0" destOrd="0" presId="urn:microsoft.com/office/officeart/2005/8/layout/vList6"/>
    <dgm:cxn modelId="{64C2F767-7C43-4B2B-B195-443FAF69D2BD}" type="presOf" srcId="{D8D64F04-52AF-4763-8C17-74690D9DDD10}" destId="{DA6C6581-D0B6-4131-AFCF-D20A2349955E}" srcOrd="0" destOrd="0" presId="urn:microsoft.com/office/officeart/2005/8/layout/vList6"/>
    <dgm:cxn modelId="{CAB3915A-309C-418B-BDEC-1ADE782BABEB}" srcId="{D8D64F04-52AF-4763-8C17-74690D9DDD10}" destId="{562C639D-AD7E-486F-9385-B1349C067100}" srcOrd="0" destOrd="0" parTransId="{ED369178-CA65-459B-BA31-0E66EC94B3B5}" sibTransId="{9D085A6D-2CAF-4D6A-AE68-BD6EFE7749F1}"/>
    <dgm:cxn modelId="{BEEAEFA8-3A6D-4279-B7A1-BF73F3B37F1C}" srcId="{CDD5751A-776D-445A-9A8C-DA8CC90C1EDA}" destId="{0B61DADE-BA44-48B6-8B6B-FE4B5B1AA55F}" srcOrd="0" destOrd="0" parTransId="{FDB0D972-2650-499C-A839-EE1A7DEB697D}" sibTransId="{77C8410F-3F1A-4C5C-979F-C8F1D2C7D9E9}"/>
    <dgm:cxn modelId="{09284FB3-DB98-4A0D-BEC6-8FC2D788D3CB}" type="presOf" srcId="{CDD5751A-776D-445A-9A8C-DA8CC90C1EDA}" destId="{3BF573FD-3BFD-4ABA-9B5F-E0BC448B0ED3}" srcOrd="0" destOrd="0" presId="urn:microsoft.com/office/officeart/2005/8/layout/vList6"/>
    <dgm:cxn modelId="{A4F771C2-0EA7-455A-8FE6-7A7BD1F660FA}" srcId="{E876BB7B-9A4E-4DD5-AD3C-4EA857393FF1}" destId="{D8D64F04-52AF-4763-8C17-74690D9DDD10}" srcOrd="1" destOrd="0" parTransId="{77559F28-BEB7-4414-8E92-2B4A93C31573}" sibTransId="{E02D1DF7-DE7E-4B6D-8CFD-C68B78CF7C91}"/>
    <dgm:cxn modelId="{8D5356CF-0DF0-4FD1-B772-26609E6968CB}" srcId="{E876BB7B-9A4E-4DD5-AD3C-4EA857393FF1}" destId="{CDD5751A-776D-445A-9A8C-DA8CC90C1EDA}" srcOrd="0" destOrd="0" parTransId="{BA9C62FD-551C-45DE-8882-518884619025}" sibTransId="{76E0FC54-57D8-47EE-9298-3BAFAEEC256A}"/>
    <dgm:cxn modelId="{DF9175D5-47F1-4FF9-A585-588563B3CCEE}" type="presOf" srcId="{E876BB7B-9A4E-4DD5-AD3C-4EA857393FF1}" destId="{8CA7F198-0175-447E-9325-4F2A7C1C9AE9}" srcOrd="0" destOrd="0" presId="urn:microsoft.com/office/officeart/2005/8/layout/vList6"/>
    <dgm:cxn modelId="{9AC493D8-0E03-47A9-B5D1-9F4D200808AC}" type="presOf" srcId="{562C639D-AD7E-486F-9385-B1349C067100}" destId="{AF22000B-D9CD-4AA5-8E86-B4F7A8B3F264}" srcOrd="0" destOrd="0" presId="urn:microsoft.com/office/officeart/2005/8/layout/vList6"/>
    <dgm:cxn modelId="{A9E0EAEA-C52E-48E0-9361-DF760FCF564F}" type="presParOf" srcId="{8CA7F198-0175-447E-9325-4F2A7C1C9AE9}" destId="{156463B2-6480-48B0-BE68-3510AC2083DE}" srcOrd="0" destOrd="0" presId="urn:microsoft.com/office/officeart/2005/8/layout/vList6"/>
    <dgm:cxn modelId="{49723723-952D-4A9F-A8F0-120C33284FBD}" type="presParOf" srcId="{156463B2-6480-48B0-BE68-3510AC2083DE}" destId="{3BF573FD-3BFD-4ABA-9B5F-E0BC448B0ED3}" srcOrd="0" destOrd="0" presId="urn:microsoft.com/office/officeart/2005/8/layout/vList6"/>
    <dgm:cxn modelId="{A6FA7ED6-1AF4-49C3-939C-A01215C0EF39}" type="presParOf" srcId="{156463B2-6480-48B0-BE68-3510AC2083DE}" destId="{D35128F7-BDD6-4AB0-A1DA-9FC9CF50B872}" srcOrd="1" destOrd="0" presId="urn:microsoft.com/office/officeart/2005/8/layout/vList6"/>
    <dgm:cxn modelId="{36FF2D21-B445-443D-B1AD-C1E7564B9939}" type="presParOf" srcId="{8CA7F198-0175-447E-9325-4F2A7C1C9AE9}" destId="{B5E3118A-0C55-42CF-ABA6-FDE7E3B6DA3F}" srcOrd="1" destOrd="0" presId="urn:microsoft.com/office/officeart/2005/8/layout/vList6"/>
    <dgm:cxn modelId="{748166D3-2E66-47B7-BE8F-C7B2101208E9}" type="presParOf" srcId="{8CA7F198-0175-447E-9325-4F2A7C1C9AE9}" destId="{A4D051E0-EC9B-404C-A03C-9A1995ACA941}" srcOrd="2" destOrd="0" presId="urn:microsoft.com/office/officeart/2005/8/layout/vList6"/>
    <dgm:cxn modelId="{BE785EFE-61FC-42DE-A2EF-A7F2026AE864}" type="presParOf" srcId="{A4D051E0-EC9B-404C-A03C-9A1995ACA941}" destId="{DA6C6581-D0B6-4131-AFCF-D20A2349955E}" srcOrd="0" destOrd="0" presId="urn:microsoft.com/office/officeart/2005/8/layout/vList6"/>
    <dgm:cxn modelId="{F5CB16B1-47C3-4FEA-85A3-0215BCDC8EC4}" type="presParOf" srcId="{A4D051E0-EC9B-404C-A03C-9A1995ACA941}" destId="{AF22000B-D9CD-4AA5-8E86-B4F7A8B3F264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D9165A-E440-4E8A-901B-F27A6E75AA1C}">
      <dsp:nvSpPr>
        <dsp:cNvPr id="0" name=""/>
        <dsp:cNvSpPr/>
      </dsp:nvSpPr>
      <dsp:spPr>
        <a:xfrm>
          <a:off x="0" y="448603"/>
          <a:ext cx="7294559" cy="730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97398B-6C5E-4B06-935A-D18C9E1DD3BE}">
      <dsp:nvSpPr>
        <dsp:cNvPr id="0" name=""/>
        <dsp:cNvSpPr/>
      </dsp:nvSpPr>
      <dsp:spPr>
        <a:xfrm>
          <a:off x="475820" y="57168"/>
          <a:ext cx="6567940" cy="8560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002" tIns="0" rIns="193002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 dirty="0">
              <a:latin typeface="Arial" panose="020B0604020202020204" pitchFamily="34" charset="0"/>
              <a:cs typeface="Arial" panose="020B0604020202020204" pitchFamily="34" charset="0"/>
            </a:rPr>
            <a:t>Incrementar la cultura de reporte de actos, condiciones inseguras y </a:t>
          </a:r>
          <a:r>
            <a:rPr lang="es-MX" sz="2000" kern="1200" dirty="0" err="1">
              <a:latin typeface="Arial" panose="020B0604020202020204" pitchFamily="34" charset="0"/>
              <a:cs typeface="Arial" panose="020B0604020202020204" pitchFamily="34" charset="0"/>
            </a:rPr>
            <a:t>autoreportes</a:t>
          </a:r>
          <a:r>
            <a:rPr lang="es-MX" sz="2000" kern="1200" dirty="0">
              <a:latin typeface="Arial" panose="020B0604020202020204" pitchFamily="34" charset="0"/>
              <a:cs typeface="Arial" panose="020B0604020202020204" pitchFamily="34" charset="0"/>
            </a:rPr>
            <a:t> de condiciones de salud.</a:t>
          </a:r>
          <a:endParaRPr lang="es-ES" sz="20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17610" y="98958"/>
        <a:ext cx="6484360" cy="772500"/>
      </dsp:txXfrm>
    </dsp:sp>
    <dsp:sp modelId="{EE93A474-48A3-4213-BD39-0F8202D5DFB8}">
      <dsp:nvSpPr>
        <dsp:cNvPr id="0" name=""/>
        <dsp:cNvSpPr/>
      </dsp:nvSpPr>
      <dsp:spPr>
        <a:xfrm>
          <a:off x="0" y="1764043"/>
          <a:ext cx="7294559" cy="730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525B21-6BBD-460A-9B3D-D1CBF5FEAE27}">
      <dsp:nvSpPr>
        <dsp:cNvPr id="0" name=""/>
        <dsp:cNvSpPr/>
      </dsp:nvSpPr>
      <dsp:spPr>
        <a:xfrm>
          <a:off x="510903" y="1282968"/>
          <a:ext cx="6566408" cy="8560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002" tIns="0" rIns="193002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 dirty="0">
              <a:latin typeface="Arial" panose="020B0604020202020204" pitchFamily="34" charset="0"/>
              <a:cs typeface="Arial" panose="020B0604020202020204" pitchFamily="34" charset="0"/>
            </a:rPr>
            <a:t>Cumplir las exigencias legales vigentes en materia de riesgos laborales.</a:t>
          </a:r>
          <a:endParaRPr lang="es-ES" sz="20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52693" y="1324758"/>
        <a:ext cx="6482828" cy="772500"/>
      </dsp:txXfrm>
    </dsp:sp>
    <dsp:sp modelId="{8DCD9D27-190A-4FA9-ABE7-C6EBD3BC6879}">
      <dsp:nvSpPr>
        <dsp:cNvPr id="0" name=""/>
        <dsp:cNvSpPr/>
      </dsp:nvSpPr>
      <dsp:spPr>
        <a:xfrm>
          <a:off x="0" y="3079483"/>
          <a:ext cx="7294559" cy="730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EB17F9-9922-42FA-AB1C-0A0C644B9ABD}">
      <dsp:nvSpPr>
        <dsp:cNvPr id="0" name=""/>
        <dsp:cNvSpPr/>
      </dsp:nvSpPr>
      <dsp:spPr>
        <a:xfrm>
          <a:off x="420294" y="2708286"/>
          <a:ext cx="6566408" cy="8560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002" tIns="0" rIns="193002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 dirty="0">
              <a:latin typeface="Arial" panose="020B0604020202020204" pitchFamily="34" charset="0"/>
              <a:cs typeface="Arial" panose="020B0604020202020204" pitchFamily="34" charset="0"/>
            </a:rPr>
            <a:t>Identificar, evaluar, valorar, controlar y minimizar los peligros y los riesgos presentes en los centros de trabajo</a:t>
          </a:r>
          <a:endParaRPr lang="es-ES" sz="20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62084" y="2750076"/>
        <a:ext cx="6482828" cy="772500"/>
      </dsp:txXfrm>
    </dsp:sp>
    <dsp:sp modelId="{55B57C9C-2049-4AE3-B9B3-DD73B1BE8D0A}">
      <dsp:nvSpPr>
        <dsp:cNvPr id="0" name=""/>
        <dsp:cNvSpPr/>
      </dsp:nvSpPr>
      <dsp:spPr>
        <a:xfrm>
          <a:off x="0" y="4394923"/>
          <a:ext cx="7294559" cy="730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07962C-A8B5-4AEB-92E0-562C1F86F02C}">
      <dsp:nvSpPr>
        <dsp:cNvPr id="0" name=""/>
        <dsp:cNvSpPr/>
      </dsp:nvSpPr>
      <dsp:spPr>
        <a:xfrm>
          <a:off x="420294" y="4023726"/>
          <a:ext cx="6566408" cy="8560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002" tIns="0" rIns="193002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 dirty="0">
              <a:latin typeface="Arial" panose="020B0604020202020204" pitchFamily="34" charset="0"/>
              <a:cs typeface="Arial" panose="020B0604020202020204" pitchFamily="34" charset="0"/>
            </a:rPr>
            <a:t>Minimizar la ocurrencia de accidentes de trabajo a través de la gestión de los riesgos</a:t>
          </a:r>
          <a:endParaRPr lang="es-ES" sz="20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62084" y="4065516"/>
        <a:ext cx="6482828" cy="772500"/>
      </dsp:txXfrm>
    </dsp:sp>
    <dsp:sp modelId="{F06FF4BE-DF53-452D-A4C7-6E2EE6A68C5B}">
      <dsp:nvSpPr>
        <dsp:cNvPr id="0" name=""/>
        <dsp:cNvSpPr/>
      </dsp:nvSpPr>
      <dsp:spPr>
        <a:xfrm>
          <a:off x="0" y="5710362"/>
          <a:ext cx="7294559" cy="730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665137-61D8-42CE-8A11-54A168E03409}">
      <dsp:nvSpPr>
        <dsp:cNvPr id="0" name=""/>
        <dsp:cNvSpPr/>
      </dsp:nvSpPr>
      <dsp:spPr>
        <a:xfrm>
          <a:off x="420294" y="5339166"/>
          <a:ext cx="5258713" cy="8560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002" tIns="0" rIns="193002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 dirty="0">
              <a:latin typeface="Arial" panose="020B0604020202020204" pitchFamily="34" charset="0"/>
              <a:cs typeface="Arial" panose="020B0604020202020204" pitchFamily="34" charset="0"/>
            </a:rPr>
            <a:t>Prevenir la ocurrencia de enfermedades laborales </a:t>
          </a:r>
          <a:r>
            <a:rPr lang="es-MX" sz="2000" kern="1200" dirty="0">
              <a:latin typeface="Arial" panose="020B0604020202020204" pitchFamily="34" charset="0"/>
              <a:cs typeface="Arial" panose="020B0604020202020204" pitchFamily="34" charset="0"/>
            </a:rPr>
            <a:t>trabajo a través de la gestión de los riesgos</a:t>
          </a:r>
          <a:endParaRPr lang="es-ES" sz="20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62084" y="5380956"/>
        <a:ext cx="5175133" cy="772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63AA84-25D5-4477-A52E-17E0678DFD0A}">
      <dsp:nvSpPr>
        <dsp:cNvPr id="0" name=""/>
        <dsp:cNvSpPr/>
      </dsp:nvSpPr>
      <dsp:spPr>
        <a:xfrm>
          <a:off x="1516" y="0"/>
          <a:ext cx="2359883" cy="3636686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900" kern="1200" dirty="0"/>
            <a:t>Talento Humano</a:t>
          </a:r>
          <a:endParaRPr lang="es-CO" sz="2900" kern="1200" dirty="0"/>
        </a:p>
      </dsp:txBody>
      <dsp:txXfrm>
        <a:off x="1516" y="1454674"/>
        <a:ext cx="2359883" cy="1454674"/>
      </dsp:txXfrm>
    </dsp:sp>
    <dsp:sp modelId="{76C8DDEA-A361-409D-ABDE-1F8FF78B75CE}">
      <dsp:nvSpPr>
        <dsp:cNvPr id="0" name=""/>
        <dsp:cNvSpPr/>
      </dsp:nvSpPr>
      <dsp:spPr>
        <a:xfrm>
          <a:off x="575950" y="218201"/>
          <a:ext cx="1211016" cy="1211016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t="-2000" b="-2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622F3C-9A32-4E8C-B4E9-B40EC9E82C00}">
      <dsp:nvSpPr>
        <dsp:cNvPr id="0" name=""/>
        <dsp:cNvSpPr/>
      </dsp:nvSpPr>
      <dsp:spPr>
        <a:xfrm>
          <a:off x="2432197" y="0"/>
          <a:ext cx="2359883" cy="3636686"/>
        </a:xfrm>
        <a:prstGeom prst="roundRect">
          <a:avLst>
            <a:gd name="adj" fmla="val 10000"/>
          </a:avLst>
        </a:prstGeom>
        <a:solidFill>
          <a:schemeClr val="accent3">
            <a:hueOff val="5625132"/>
            <a:satOff val="-8440"/>
            <a:lumOff val="-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900" kern="1200" dirty="0"/>
            <a:t>Financiero</a:t>
          </a:r>
          <a:endParaRPr lang="es-CO" sz="2900" kern="1200" dirty="0"/>
        </a:p>
      </dsp:txBody>
      <dsp:txXfrm>
        <a:off x="2432197" y="1454674"/>
        <a:ext cx="2359883" cy="1454674"/>
      </dsp:txXfrm>
    </dsp:sp>
    <dsp:sp modelId="{DA4B6D4D-E44A-4C15-A0FC-C3B1A8DE0F7C}">
      <dsp:nvSpPr>
        <dsp:cNvPr id="0" name=""/>
        <dsp:cNvSpPr/>
      </dsp:nvSpPr>
      <dsp:spPr>
        <a:xfrm>
          <a:off x="3006630" y="218201"/>
          <a:ext cx="1211016" cy="1211016"/>
        </a:xfrm>
        <a:prstGeom prst="ellipse">
          <a:avLst/>
        </a:prstGeom>
        <a:blipFill>
          <a:blip xmlns:r="http://schemas.openxmlformats.org/officeDocument/2006/relationships" r:embed="rId2"/>
          <a:srcRect/>
          <a:stretch>
            <a:fillRect l="-1000" r="-1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CB28FF-3C2A-4DF1-BDDA-5EEF1E915C5D}">
      <dsp:nvSpPr>
        <dsp:cNvPr id="0" name=""/>
        <dsp:cNvSpPr/>
      </dsp:nvSpPr>
      <dsp:spPr>
        <a:xfrm>
          <a:off x="4864394" y="0"/>
          <a:ext cx="2359883" cy="3636686"/>
        </a:xfrm>
        <a:prstGeom prst="roundRect">
          <a:avLst>
            <a:gd name="adj" fmla="val 10000"/>
          </a:avLst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900" kern="1200" dirty="0"/>
            <a:t>Tecnológico</a:t>
          </a:r>
          <a:endParaRPr lang="es-CO" sz="2900" kern="1200" dirty="0"/>
        </a:p>
      </dsp:txBody>
      <dsp:txXfrm>
        <a:off x="4864394" y="1454674"/>
        <a:ext cx="2359883" cy="1454674"/>
      </dsp:txXfrm>
    </dsp:sp>
    <dsp:sp modelId="{64050FD1-20A7-4971-85B5-397610D1B77D}">
      <dsp:nvSpPr>
        <dsp:cNvPr id="0" name=""/>
        <dsp:cNvSpPr/>
      </dsp:nvSpPr>
      <dsp:spPr>
        <a:xfrm>
          <a:off x="5437311" y="218201"/>
          <a:ext cx="1211016" cy="1211016"/>
        </a:xfrm>
        <a:prstGeom prst="ellipse">
          <a:avLst/>
        </a:prstGeom>
        <a:blipFill>
          <a:blip xmlns:r="http://schemas.openxmlformats.org/officeDocument/2006/relationships" r:embed="rId3"/>
          <a:srcRect/>
          <a:stretch>
            <a:fillRect l="-2000" r="-2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0746D4-44A8-449B-B08D-EDF2DC0DEE90}">
      <dsp:nvSpPr>
        <dsp:cNvPr id="0" name=""/>
        <dsp:cNvSpPr/>
      </dsp:nvSpPr>
      <dsp:spPr>
        <a:xfrm>
          <a:off x="288971" y="2909348"/>
          <a:ext cx="6646335" cy="545502"/>
        </a:xfrm>
        <a:prstGeom prst="left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5128F7-BDD6-4AB0-A1DA-9FC9CF50B872}">
      <dsp:nvSpPr>
        <dsp:cNvPr id="0" name=""/>
        <dsp:cNvSpPr/>
      </dsp:nvSpPr>
      <dsp:spPr>
        <a:xfrm>
          <a:off x="3220110" y="420"/>
          <a:ext cx="4830165" cy="1638585"/>
        </a:xfrm>
        <a:prstGeom prst="rightArrow">
          <a:avLst>
            <a:gd name="adj1" fmla="val 75000"/>
            <a:gd name="adj2" fmla="val 50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2400" kern="1200" dirty="0">
              <a:solidFill>
                <a:schemeClr val="tx1"/>
              </a:solidFill>
              <a:latin typeface="Century Gothic" pitchFamily="34" charset="0"/>
            </a:rPr>
            <a:t>Fuente, situación, o acto con potencial de causar daño. </a:t>
          </a:r>
        </a:p>
      </dsp:txBody>
      <dsp:txXfrm>
        <a:off x="3220110" y="205243"/>
        <a:ext cx="4215696" cy="1228939"/>
      </dsp:txXfrm>
    </dsp:sp>
    <dsp:sp modelId="{3BF573FD-3BFD-4ABA-9B5F-E0BC448B0ED3}">
      <dsp:nvSpPr>
        <dsp:cNvPr id="0" name=""/>
        <dsp:cNvSpPr/>
      </dsp:nvSpPr>
      <dsp:spPr>
        <a:xfrm>
          <a:off x="0" y="420"/>
          <a:ext cx="3220110" cy="163858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400" b="1" kern="1200" dirty="0">
              <a:solidFill>
                <a:schemeClr val="tx1"/>
              </a:solidFill>
              <a:latin typeface="Century Gothic" pitchFamily="34" charset="0"/>
            </a:rPr>
            <a:t>PELIGRO</a:t>
          </a:r>
        </a:p>
      </dsp:txBody>
      <dsp:txXfrm>
        <a:off x="79989" y="80409"/>
        <a:ext cx="3060132" cy="1478607"/>
      </dsp:txXfrm>
    </dsp:sp>
    <dsp:sp modelId="{AF22000B-D9CD-4AA5-8E86-B4F7A8B3F264}">
      <dsp:nvSpPr>
        <dsp:cNvPr id="0" name=""/>
        <dsp:cNvSpPr/>
      </dsp:nvSpPr>
      <dsp:spPr>
        <a:xfrm>
          <a:off x="3220110" y="1802864"/>
          <a:ext cx="4830165" cy="1638585"/>
        </a:xfrm>
        <a:prstGeom prst="rightArrow">
          <a:avLst>
            <a:gd name="adj1" fmla="val 75000"/>
            <a:gd name="adj2" fmla="val 50000"/>
          </a:avLst>
        </a:prstGeom>
        <a:solidFill>
          <a:schemeClr val="accent5">
            <a:tint val="40000"/>
            <a:alpha val="90000"/>
            <a:hueOff val="-10740482"/>
            <a:satOff val="48253"/>
            <a:lumOff val="3317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10740482"/>
              <a:satOff val="48253"/>
              <a:lumOff val="3317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2400" kern="1200" dirty="0">
              <a:solidFill>
                <a:schemeClr val="tx1"/>
              </a:solidFill>
              <a:latin typeface="Century Gothic" pitchFamily="34" charset="0"/>
            </a:rPr>
            <a:t>Combinación de la probabilidad que ocurra el peligro y la severidad del daño.</a:t>
          </a:r>
        </a:p>
      </dsp:txBody>
      <dsp:txXfrm>
        <a:off x="3220110" y="2007687"/>
        <a:ext cx="4215696" cy="1228939"/>
      </dsp:txXfrm>
    </dsp:sp>
    <dsp:sp modelId="{DA6C6581-D0B6-4131-AFCF-D20A2349955E}">
      <dsp:nvSpPr>
        <dsp:cNvPr id="0" name=""/>
        <dsp:cNvSpPr/>
      </dsp:nvSpPr>
      <dsp:spPr>
        <a:xfrm>
          <a:off x="0" y="1802864"/>
          <a:ext cx="3220110" cy="1638585"/>
        </a:xfrm>
        <a:prstGeom prst="roundRect">
          <a:avLst/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400" b="1" i="0" kern="1200" dirty="0">
              <a:solidFill>
                <a:schemeClr val="tx1"/>
              </a:solidFill>
              <a:latin typeface="Century Gothic" pitchFamily="34" charset="0"/>
            </a:rPr>
            <a:t>RIESGO</a:t>
          </a:r>
        </a:p>
      </dsp:txBody>
      <dsp:txXfrm>
        <a:off x="79989" y="1882853"/>
        <a:ext cx="3060132" cy="14786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1.jpg>
</file>

<file path=ppt/media/image12.jpg>
</file>

<file path=ppt/media/image13.jpg>
</file>

<file path=ppt/media/image14.png>
</file>

<file path=ppt/media/image15.jpeg>
</file>

<file path=ppt/media/image16.png>
</file>

<file path=ppt/media/image17.jpeg>
</file>

<file path=ppt/media/image18.jpe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4.png>
</file>

<file path=ppt/media/image40.png>
</file>

<file path=ppt/media/image42.jpeg>
</file>

<file path=ppt/media/image43.png>
</file>

<file path=ppt/media/image4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F3298A-78DA-4C83-B16E-13755F900278}" type="datetimeFigureOut">
              <a:rPr lang="es-CO" smtClean="0"/>
              <a:t>16/08/2022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12B6C7-8CD8-451D-A2C8-025B6B0DC29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239609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12B6C7-8CD8-451D-A2C8-025B6B0DC296}" type="slidenum">
              <a:rPr lang="es-CO" smtClean="0"/>
              <a:t>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395335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12B6C7-8CD8-451D-A2C8-025B6B0DC296}" type="slidenum">
              <a:rPr lang="es-CO" smtClean="0"/>
              <a:t>12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300231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12B6C7-8CD8-451D-A2C8-025B6B0DC296}" type="slidenum">
              <a:rPr lang="es-CO" smtClean="0"/>
              <a:t>13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604326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12B6C7-8CD8-451D-A2C8-025B6B0DC296}" type="slidenum">
              <a:rPr lang="es-CO" smtClean="0"/>
              <a:t>14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263728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12B6C7-8CD8-451D-A2C8-025B6B0DC296}" type="slidenum">
              <a:rPr lang="es-CO" smtClean="0"/>
              <a:t>21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1303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12B6C7-8CD8-451D-A2C8-025B6B0DC296}" type="slidenum">
              <a:rPr lang="es-CO" smtClean="0"/>
              <a:t>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895585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12B6C7-8CD8-451D-A2C8-025B6B0DC296}" type="slidenum">
              <a:rPr lang="es-CO" smtClean="0"/>
              <a:t>5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55860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12B6C7-8CD8-451D-A2C8-025B6B0DC296}" type="slidenum">
              <a:rPr lang="es-CO" smtClean="0"/>
              <a:t>6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711800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12B6C7-8CD8-451D-A2C8-025B6B0DC296}" type="slidenum">
              <a:rPr lang="es-CO" smtClean="0"/>
              <a:t>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332540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12B6C7-8CD8-451D-A2C8-025B6B0DC296}" type="slidenum">
              <a:rPr lang="es-CO" smtClean="0"/>
              <a:t>8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60334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12B6C7-8CD8-451D-A2C8-025B6B0DC296}" type="slidenum">
              <a:rPr lang="es-CO" smtClean="0"/>
              <a:t>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071798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12B6C7-8CD8-451D-A2C8-025B6B0DC296}" type="slidenum">
              <a:rPr lang="es-CO" smtClean="0"/>
              <a:t>10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52378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12B6C7-8CD8-451D-A2C8-025B6B0DC296}" type="slidenum">
              <a:rPr lang="es-CO" smtClean="0"/>
              <a:t>11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50065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90000" tIns="46800" rIns="90000" bIns="46800" anchor="ctr">
            <a:noAutofit/>
          </a:bodyPr>
          <a:lstStyle/>
          <a:p>
            <a:endParaRPr lang="en-US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200"/>
            <a:ext cx="10515600" cy="20754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600" cy="20754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90000" tIns="46800" rIns="90000" bIns="46800" anchor="ctr">
            <a:noAutofit/>
          </a:bodyPr>
          <a:lstStyle/>
          <a:p>
            <a:endParaRPr lang="en-US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200"/>
            <a:ext cx="5131440" cy="20754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560" y="1825200"/>
            <a:ext cx="5131440" cy="20754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440" cy="20754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26560" y="4098240"/>
            <a:ext cx="5131440" cy="20754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90000" tIns="46800" rIns="90000" bIns="46800" anchor="ctr">
            <a:noAutofit/>
          </a:bodyPr>
          <a:lstStyle/>
          <a:p>
            <a:endParaRPr lang="en-US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200"/>
            <a:ext cx="3385800" cy="20754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93440" y="1825200"/>
            <a:ext cx="3385800" cy="20754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9160" y="1825200"/>
            <a:ext cx="3385800" cy="20754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4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4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4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90000" tIns="46800" rIns="90000" bIns="46800" anchor="ctr">
            <a:noAutofit/>
          </a:bodyPr>
          <a:lstStyle/>
          <a:p>
            <a:endParaRPr lang="en-US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200"/>
            <a:ext cx="10515600" cy="4351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>
              <a:spcBef>
                <a:spcPts val="998"/>
              </a:spcBef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90000" tIns="46800" rIns="90000" bIns="46800" anchor="ctr">
            <a:noAutofit/>
          </a:bodyPr>
          <a:lstStyle/>
          <a:p>
            <a:endParaRPr lang="en-US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200"/>
            <a:ext cx="10515600" cy="435132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90000" tIns="46800" rIns="90000" bIns="46800" anchor="ctr">
            <a:noAutofit/>
          </a:bodyPr>
          <a:lstStyle/>
          <a:p>
            <a:endParaRPr lang="en-US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200"/>
            <a:ext cx="5131440" cy="435132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560" y="1825200"/>
            <a:ext cx="5131440" cy="435132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90000" tIns="46800" rIns="90000" bIns="46800" anchor="ctr">
            <a:noAutofit/>
          </a:bodyPr>
          <a:lstStyle/>
          <a:p>
            <a:endParaRPr lang="en-US" sz="4400" b="0" strike="noStrike" spc="-1">
              <a:solidFill>
                <a:srgbClr val="000000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>
              <a:spcBef>
                <a:spcPts val="998"/>
              </a:spcBef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90000" tIns="46800" rIns="90000" bIns="46800" anchor="ctr">
            <a:noAutofit/>
          </a:bodyPr>
          <a:lstStyle/>
          <a:p>
            <a:endParaRPr lang="en-US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200"/>
            <a:ext cx="5131440" cy="20754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26560" y="1825200"/>
            <a:ext cx="5131440" cy="435132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440" cy="20754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90000" tIns="46800" rIns="90000" bIns="46800" anchor="ctr">
            <a:noAutofit/>
          </a:bodyPr>
          <a:lstStyle/>
          <a:p>
            <a:endParaRPr lang="en-US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200"/>
            <a:ext cx="5131440" cy="435132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560" y="1825200"/>
            <a:ext cx="5131440" cy="20754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560" y="4098240"/>
            <a:ext cx="5131440" cy="20754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90000" tIns="46800" rIns="90000" bIns="46800" anchor="ctr">
            <a:noAutofit/>
          </a:bodyPr>
          <a:lstStyle/>
          <a:p>
            <a:endParaRPr lang="en-US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200"/>
            <a:ext cx="5131440" cy="20754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560" y="1825200"/>
            <a:ext cx="5131440" cy="20754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600" cy="20754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90000" tIns="46800" rIns="90000" bIns="46800" anchor="ctr">
            <a:noAutofit/>
          </a:bodyPr>
          <a:lstStyle/>
          <a:p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838080" y="1825200"/>
            <a:ext cx="10515600" cy="435132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/>
          <a:p>
            <a:pPr marL="228600" indent="-228600">
              <a:spcBef>
                <a:spcPts val="998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685800" lvl="1" indent="-228600">
              <a:spcBef>
                <a:spcPts val="998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143000" lvl="2" indent="-228600">
              <a:spcBef>
                <a:spcPts val="998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600200" lvl="3" indent="-228600">
              <a:spcBef>
                <a:spcPts val="998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057400" lvl="4" indent="-228600">
              <a:spcBef>
                <a:spcPts val="998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057400" lvl="5" indent="-228600">
              <a:spcBef>
                <a:spcPts val="998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2057400" lvl="6" indent="-228600">
              <a:spcBef>
                <a:spcPts val="998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lIns="90000" tIns="46800" rIns="90000" bIns="46800" anchor="ctr">
            <a:noAutofit/>
          </a:bodyPr>
          <a:lstStyle/>
          <a:p>
            <a:r>
              <a:rPr lang="es-CO" sz="1200" b="0" strike="noStrike" spc="-1">
                <a:solidFill>
                  <a:srgbClr val="898989"/>
                </a:solidFill>
                <a:latin typeface="Calibri"/>
              </a:rPr>
              <a:t>&lt;date/time&gt;</a:t>
            </a:r>
            <a:endParaRPr lang="en-US" sz="1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lIns="90000" tIns="46800" rIns="90000" bIns="4680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lIns="90000" tIns="46800" rIns="90000" bIns="46800" anchor="ctr">
            <a:noAutofit/>
          </a:bodyPr>
          <a:lstStyle/>
          <a:p>
            <a:pPr algn="r"/>
            <a:fld id="{FA9B066C-76F5-486F-853C-CD2BBA9E02FF}" type="slidenum">
              <a:rPr lang="es-CO" sz="1200" b="0" strike="noStrike" spc="-1">
                <a:solidFill>
                  <a:srgbClr val="898989"/>
                </a:solidFill>
                <a:latin typeface="Calibri"/>
              </a:rPr>
              <a:t>‹Nº›</a:t>
            </a:fld>
            <a:endParaRPr lang="en-US" sz="1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4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5.png"/><Relationship Id="rId9" Type="http://schemas.microsoft.com/office/2007/relationships/diagramDrawing" Target="../diagrams/drawing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jpeg"/><Relationship Id="rId7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jpeg"/><Relationship Id="rId10" Type="http://schemas.openxmlformats.org/officeDocument/2006/relationships/image" Target="../media/image24.jpeg"/><Relationship Id="rId4" Type="http://schemas.openxmlformats.org/officeDocument/2006/relationships/image" Target="../media/image18.jpeg"/><Relationship Id="rId9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pn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3" Type="http://schemas.openxmlformats.org/officeDocument/2006/relationships/image" Target="../media/image34.png"/><Relationship Id="rId7" Type="http://schemas.openxmlformats.org/officeDocument/2006/relationships/image" Target="../media/image38.em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openxmlformats.org/officeDocument/2006/relationships/image" Target="../media/image36.jpeg"/><Relationship Id="rId4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slide" Target="slide31.xml"/><Relationship Id="rId3" Type="http://schemas.openxmlformats.org/officeDocument/2006/relationships/slide" Target="slide26.xml"/><Relationship Id="rId7" Type="http://schemas.openxmlformats.org/officeDocument/2006/relationships/slide" Target="slide30.xml"/><Relationship Id="rId12" Type="http://schemas.openxmlformats.org/officeDocument/2006/relationships/slide" Target="slide35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slide" Target="slide29.xml"/><Relationship Id="rId11" Type="http://schemas.openxmlformats.org/officeDocument/2006/relationships/slide" Target="slide34.xml"/><Relationship Id="rId5" Type="http://schemas.openxmlformats.org/officeDocument/2006/relationships/slide" Target="slide28.xml"/><Relationship Id="rId10" Type="http://schemas.openxmlformats.org/officeDocument/2006/relationships/slide" Target="slide33.xml"/><Relationship Id="rId4" Type="http://schemas.openxmlformats.org/officeDocument/2006/relationships/slide" Target="slide27.xml"/><Relationship Id="rId9" Type="http://schemas.openxmlformats.org/officeDocument/2006/relationships/slide" Target="slide3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25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25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25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25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25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25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" Target="slide25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25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" Target="slide25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25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1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jpe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4.jpeg"/><Relationship Id="rId4" Type="http://schemas.openxmlformats.org/officeDocument/2006/relationships/image" Target="../media/image3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emf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4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5.png"/><Relationship Id="rId9" Type="http://schemas.microsoft.com/office/2007/relationships/diagramDrawing" Target="../diagrams/drawin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n 34"/>
          <p:cNvPicPr/>
          <p:nvPr/>
        </p:nvPicPr>
        <p:blipFill>
          <a:blip r:embed="rId2"/>
          <a:stretch/>
        </p:blipFill>
        <p:spPr>
          <a:xfrm>
            <a:off x="-19080" y="122400"/>
            <a:ext cx="3517920" cy="5621040"/>
          </a:xfrm>
          <a:prstGeom prst="rect">
            <a:avLst/>
          </a:prstGeom>
          <a:ln>
            <a:noFill/>
          </a:ln>
        </p:spPr>
      </p:pic>
      <p:sp>
        <p:nvSpPr>
          <p:cNvPr id="42" name="CustomShape 1"/>
          <p:cNvSpPr/>
          <p:nvPr/>
        </p:nvSpPr>
        <p:spPr>
          <a:xfrm>
            <a:off x="57240" y="6037200"/>
            <a:ext cx="12147480" cy="820800"/>
          </a:xfrm>
          <a:custGeom>
            <a:avLst/>
            <a:gdLst/>
            <a:ahLst/>
            <a:cxnLst/>
            <a:rect l="l" t="t" r="r" b="b"/>
            <a:pathLst>
              <a:path w="12148457" h="821093">
                <a:moveTo>
                  <a:pt x="12148457" y="821093"/>
                </a:moveTo>
                <a:lnTo>
                  <a:pt x="12148457" y="279918"/>
                </a:lnTo>
                <a:lnTo>
                  <a:pt x="0" y="0"/>
                </a:lnTo>
                <a:lnTo>
                  <a:pt x="0" y="821093"/>
                </a:lnTo>
                <a:lnTo>
                  <a:pt x="12148457" y="821093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" name="CustomShape 2"/>
          <p:cNvSpPr/>
          <p:nvPr/>
        </p:nvSpPr>
        <p:spPr>
          <a:xfrm>
            <a:off x="9914040" y="919080"/>
            <a:ext cx="2278080" cy="1347840"/>
          </a:xfrm>
          <a:custGeom>
            <a:avLst/>
            <a:gdLst/>
            <a:ahLst/>
            <a:cxnLst/>
            <a:rect l="l" t="t" r="r" b="b"/>
            <a:pathLst>
              <a:path w="2278505" h="1349114">
                <a:moveTo>
                  <a:pt x="2278505" y="1349114"/>
                </a:moveTo>
                <a:lnTo>
                  <a:pt x="2278505" y="59960"/>
                </a:lnTo>
                <a:lnTo>
                  <a:pt x="0" y="0"/>
                </a:lnTo>
                <a:lnTo>
                  <a:pt x="14991" y="209862"/>
                </a:lnTo>
                <a:lnTo>
                  <a:pt x="2278505" y="1349114"/>
                </a:lnTo>
                <a:close/>
              </a:path>
            </a:pathLst>
          </a:custGeom>
          <a:gradFill rotWithShape="0">
            <a:gsLst>
              <a:gs pos="0">
                <a:srgbClr val="DC8D2E"/>
              </a:gs>
              <a:gs pos="100000">
                <a:srgbClr val="C9672A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" name="CustomShape 3"/>
          <p:cNvSpPr/>
          <p:nvPr/>
        </p:nvSpPr>
        <p:spPr>
          <a:xfrm>
            <a:off x="958680" y="-14400"/>
            <a:ext cx="6431040" cy="94320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" name="CustomShape 4"/>
          <p:cNvSpPr/>
          <p:nvPr/>
        </p:nvSpPr>
        <p:spPr>
          <a:xfrm>
            <a:off x="958680" y="0"/>
            <a:ext cx="6431040" cy="91440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" name="CustomShape 5"/>
          <p:cNvSpPr/>
          <p:nvPr/>
        </p:nvSpPr>
        <p:spPr>
          <a:xfrm>
            <a:off x="10272600" y="0"/>
            <a:ext cx="1919520" cy="1424160"/>
          </a:xfrm>
          <a:custGeom>
            <a:avLst/>
            <a:gdLst/>
            <a:ahLst/>
            <a:cxnLst/>
            <a:rect l="l" t="t" r="r" b="b"/>
            <a:pathLst>
              <a:path w="1918741" h="1424065">
                <a:moveTo>
                  <a:pt x="0" y="1019331"/>
                </a:moveTo>
                <a:lnTo>
                  <a:pt x="1918741" y="1424065"/>
                </a:lnTo>
                <a:lnTo>
                  <a:pt x="1903751" y="0"/>
                </a:lnTo>
                <a:lnTo>
                  <a:pt x="89941" y="419724"/>
                </a:lnTo>
                <a:lnTo>
                  <a:pt x="0" y="1019331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" name="CustomShape 6"/>
          <p:cNvSpPr/>
          <p:nvPr/>
        </p:nvSpPr>
        <p:spPr>
          <a:xfrm>
            <a:off x="4289400" y="0"/>
            <a:ext cx="7824960" cy="1889280"/>
          </a:xfrm>
          <a:custGeom>
            <a:avLst/>
            <a:gdLst/>
            <a:ahLst/>
            <a:cxnLst/>
            <a:rect l="l" t="t" r="r" b="b"/>
            <a:pathLst>
              <a:path w="7824866" h="1888760">
                <a:moveTo>
                  <a:pt x="4586990" y="1888760"/>
                </a:moveTo>
                <a:lnTo>
                  <a:pt x="7824866" y="0"/>
                </a:lnTo>
                <a:lnTo>
                  <a:pt x="0" y="0"/>
                </a:lnTo>
                <a:lnTo>
                  <a:pt x="4586990" y="1888760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" name="CustomShape 7"/>
          <p:cNvSpPr/>
          <p:nvPr/>
        </p:nvSpPr>
        <p:spPr>
          <a:xfrm>
            <a:off x="3722760" y="-19080"/>
            <a:ext cx="8469360" cy="1528920"/>
          </a:xfrm>
          <a:custGeom>
            <a:avLst/>
            <a:gdLst/>
            <a:ahLst/>
            <a:cxnLst/>
            <a:rect l="l" t="t" r="r" b="b"/>
            <a:pathLst>
              <a:path w="8469442" h="1528997">
                <a:moveTo>
                  <a:pt x="0" y="0"/>
                </a:moveTo>
                <a:lnTo>
                  <a:pt x="8469442" y="14990"/>
                </a:lnTo>
                <a:lnTo>
                  <a:pt x="2563318" y="1528997"/>
                </a:lnTo>
                <a:lnTo>
                  <a:pt x="0" y="0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8"/>
          <p:cNvSpPr/>
          <p:nvPr/>
        </p:nvSpPr>
        <p:spPr>
          <a:xfrm>
            <a:off x="4392720" y="5216400"/>
            <a:ext cx="2687400" cy="1641600"/>
          </a:xfrm>
          <a:custGeom>
            <a:avLst/>
            <a:gdLst/>
            <a:ahLst/>
            <a:cxnLst/>
            <a:rect l="l" t="t" r="r" b="b"/>
            <a:pathLst>
              <a:path w="2687217" h="1642187">
                <a:moveTo>
                  <a:pt x="597160" y="0"/>
                </a:moveTo>
                <a:lnTo>
                  <a:pt x="0" y="1567542"/>
                </a:lnTo>
                <a:lnTo>
                  <a:pt x="2687217" y="1642187"/>
                </a:lnTo>
                <a:lnTo>
                  <a:pt x="597160" y="0"/>
                </a:lnTo>
                <a:close/>
              </a:path>
            </a:pathLst>
          </a:custGeom>
          <a:gradFill rotWithShape="0">
            <a:gsLst>
              <a:gs pos="0">
                <a:srgbClr val="DC8D2E"/>
              </a:gs>
              <a:gs pos="100000">
                <a:srgbClr val="C9672A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" name="CustomShape 9"/>
          <p:cNvSpPr/>
          <p:nvPr/>
        </p:nvSpPr>
        <p:spPr>
          <a:xfrm>
            <a:off x="0" y="4562640"/>
            <a:ext cx="3246480" cy="2127240"/>
          </a:xfrm>
          <a:custGeom>
            <a:avLst/>
            <a:gdLst/>
            <a:ahLst/>
            <a:cxnLst/>
            <a:rect l="l" t="t" r="r" b="b"/>
            <a:pathLst>
              <a:path w="3247053" h="2127380">
                <a:moveTo>
                  <a:pt x="0" y="0"/>
                </a:moveTo>
                <a:lnTo>
                  <a:pt x="3247053" y="2127380"/>
                </a:lnTo>
                <a:lnTo>
                  <a:pt x="18661" y="1847462"/>
                </a:lnTo>
                <a:lnTo>
                  <a:pt x="0" y="0"/>
                </a:lnTo>
                <a:close/>
              </a:path>
            </a:pathLst>
          </a:custGeom>
          <a:solidFill>
            <a:srgbClr val="C45F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" name="CustomShape 10"/>
          <p:cNvSpPr/>
          <p:nvPr/>
        </p:nvSpPr>
        <p:spPr>
          <a:xfrm>
            <a:off x="-1440" y="5346720"/>
            <a:ext cx="6605280" cy="1511280"/>
          </a:xfrm>
          <a:custGeom>
            <a:avLst/>
            <a:gdLst/>
            <a:ahLst/>
            <a:cxnLst/>
            <a:rect l="l" t="t" r="r" b="b"/>
            <a:pathLst>
              <a:path w="6606073" h="1511559">
                <a:moveTo>
                  <a:pt x="0" y="0"/>
                </a:moveTo>
                <a:lnTo>
                  <a:pt x="0" y="1511559"/>
                </a:lnTo>
                <a:lnTo>
                  <a:pt x="6606073" y="1511559"/>
                </a:lnTo>
                <a:lnTo>
                  <a:pt x="0" y="0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" name="CustomShape 11"/>
          <p:cNvSpPr/>
          <p:nvPr/>
        </p:nvSpPr>
        <p:spPr>
          <a:xfrm>
            <a:off x="0" y="4759200"/>
            <a:ext cx="6102360" cy="2108160"/>
          </a:xfrm>
          <a:custGeom>
            <a:avLst/>
            <a:gdLst/>
            <a:ahLst/>
            <a:cxnLst/>
            <a:rect l="l" t="t" r="r" b="b"/>
            <a:pathLst>
              <a:path w="6102220" h="2108719">
                <a:moveTo>
                  <a:pt x="0" y="2108719"/>
                </a:moveTo>
                <a:lnTo>
                  <a:pt x="6102220" y="2108719"/>
                </a:lnTo>
                <a:lnTo>
                  <a:pt x="1007706" y="0"/>
                </a:lnTo>
                <a:lnTo>
                  <a:pt x="0" y="1026368"/>
                </a:lnTo>
                <a:lnTo>
                  <a:pt x="0" y="2108719"/>
                </a:lnTo>
                <a:close/>
              </a:path>
            </a:pathLst>
          </a:custGeom>
          <a:gradFill rotWithShape="0">
            <a:gsLst>
              <a:gs pos="0">
                <a:srgbClr val="4E60A7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" name="CustomShape 12"/>
          <p:cNvSpPr/>
          <p:nvPr/>
        </p:nvSpPr>
        <p:spPr>
          <a:xfrm>
            <a:off x="2295359" y="2137127"/>
            <a:ext cx="8185071" cy="231050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 anchor="ctr">
            <a:spAutoFit/>
          </a:bodyPr>
          <a:lstStyle/>
          <a:p>
            <a:pPr marL="107640" algn="ctr">
              <a:spcBef>
                <a:spcPts val="2398"/>
              </a:spcBef>
            </a:pPr>
            <a:r>
              <a:rPr lang="es-ES" sz="4800" b="1" strike="noStrike" spc="-1" dirty="0">
                <a:solidFill>
                  <a:srgbClr val="5A5A5C"/>
                </a:solidFill>
                <a:latin typeface="Futura Md BT"/>
              </a:rPr>
              <a:t>SISTEMA DE GESTIÓN DE LA SEGURIDAD Y SALUD EN EL TRABAJO</a:t>
            </a:r>
            <a:endParaRPr lang="en-US" sz="4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36997A8-E25F-452C-BD56-62BCB2F054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5051" y="4759200"/>
            <a:ext cx="1783080" cy="128930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10083960" y="4827600"/>
            <a:ext cx="2108160" cy="2035080"/>
          </a:xfrm>
          <a:custGeom>
            <a:avLst/>
            <a:gdLst/>
            <a:ahLst/>
            <a:cxnLst/>
            <a:rect l="l" t="t" r="r" b="b"/>
            <a:pathLst>
              <a:path w="2108719" h="2034074">
                <a:moveTo>
                  <a:pt x="2108719" y="0"/>
                </a:moveTo>
                <a:lnTo>
                  <a:pt x="2108719" y="2015412"/>
                </a:lnTo>
                <a:lnTo>
                  <a:pt x="0" y="2034074"/>
                </a:lnTo>
                <a:lnTo>
                  <a:pt x="2108719" y="0"/>
                </a:lnTo>
                <a:close/>
              </a:path>
            </a:pathLst>
          </a:custGeom>
          <a:solidFill>
            <a:srgbClr val="C35C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" name="CustomShape 2"/>
          <p:cNvSpPr/>
          <p:nvPr/>
        </p:nvSpPr>
        <p:spPr>
          <a:xfrm>
            <a:off x="6070680" y="5881680"/>
            <a:ext cx="6121440" cy="1008000"/>
          </a:xfrm>
          <a:custGeom>
            <a:avLst/>
            <a:gdLst/>
            <a:ahLst/>
            <a:cxnLst/>
            <a:rect l="l" t="t" r="r" b="b"/>
            <a:pathLst>
              <a:path w="6120882" h="1007707">
                <a:moveTo>
                  <a:pt x="0" y="989045"/>
                </a:moveTo>
                <a:lnTo>
                  <a:pt x="6120882" y="0"/>
                </a:lnTo>
                <a:lnTo>
                  <a:pt x="6120882" y="1007707"/>
                </a:lnTo>
                <a:lnTo>
                  <a:pt x="0" y="989045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" name="CustomShape 3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4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CustomShape 5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6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" name="CustomShape 7"/>
          <p:cNvSpPr/>
          <p:nvPr/>
        </p:nvSpPr>
        <p:spPr>
          <a:xfrm>
            <a:off x="8285040" y="5430960"/>
            <a:ext cx="3918240" cy="1455480"/>
          </a:xfrm>
          <a:custGeom>
            <a:avLst/>
            <a:gdLst/>
            <a:ahLst/>
            <a:cxnLst/>
            <a:rect l="l" t="t" r="r" b="b"/>
            <a:pathLst>
              <a:path w="3918857" h="1455576">
                <a:moveTo>
                  <a:pt x="3918857" y="0"/>
                </a:moveTo>
                <a:lnTo>
                  <a:pt x="0" y="1455576"/>
                </a:lnTo>
                <a:lnTo>
                  <a:pt x="3900196" y="1455576"/>
                </a:lnTo>
                <a:lnTo>
                  <a:pt x="3918857" y="0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8"/>
          <p:cNvSpPr/>
          <p:nvPr/>
        </p:nvSpPr>
        <p:spPr>
          <a:xfrm>
            <a:off x="8002440" y="5919840"/>
            <a:ext cx="1530360" cy="969840"/>
          </a:xfrm>
          <a:custGeom>
            <a:avLst/>
            <a:gdLst/>
            <a:ahLst/>
            <a:cxnLst/>
            <a:rect l="l" t="t" r="r" b="b"/>
            <a:pathLst>
              <a:path w="1530220" h="970384">
                <a:moveTo>
                  <a:pt x="0" y="951722"/>
                </a:moveTo>
                <a:lnTo>
                  <a:pt x="970383" y="0"/>
                </a:lnTo>
                <a:lnTo>
                  <a:pt x="1530220" y="970384"/>
                </a:lnTo>
                <a:lnTo>
                  <a:pt x="0" y="951722"/>
                </a:lnTo>
                <a:close/>
              </a:path>
            </a:pathLst>
          </a:custGeom>
          <a:gradFill rotWithShape="0">
            <a:gsLst>
              <a:gs pos="0">
                <a:srgbClr val="DB8A2E"/>
              </a:gs>
              <a:gs pos="100000">
                <a:srgbClr val="D07C29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5" name="Imagen 25"/>
          <p:cNvPicPr/>
          <p:nvPr/>
        </p:nvPicPr>
        <p:blipFill>
          <a:blip r:embed="rId3"/>
          <a:stretch/>
        </p:blipFill>
        <p:spPr>
          <a:xfrm>
            <a:off x="7129440" y="-15840"/>
            <a:ext cx="4962600" cy="2479680"/>
          </a:xfrm>
          <a:prstGeom prst="rect">
            <a:avLst/>
          </a:prstGeom>
          <a:ln>
            <a:noFill/>
          </a:ln>
        </p:spPr>
      </p:pic>
      <p:pic>
        <p:nvPicPr>
          <p:cNvPr id="106" name="Imagen 26"/>
          <p:cNvPicPr/>
          <p:nvPr/>
        </p:nvPicPr>
        <p:blipFill>
          <a:blip r:embed="rId4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07" name="CustomShape 9"/>
          <p:cNvSpPr/>
          <p:nvPr/>
        </p:nvSpPr>
        <p:spPr>
          <a:xfrm>
            <a:off x="8583480" y="5257800"/>
            <a:ext cx="3614760" cy="1620720"/>
          </a:xfrm>
          <a:custGeom>
            <a:avLst/>
            <a:gdLst/>
            <a:ahLst/>
            <a:cxnLst/>
            <a:rect l="l" t="t" r="r" b="b"/>
            <a:pathLst>
              <a:path w="3616036" h="1620982">
                <a:moveTo>
                  <a:pt x="0" y="1620982"/>
                </a:moveTo>
                <a:lnTo>
                  <a:pt x="3616036" y="1620982"/>
                </a:lnTo>
                <a:lnTo>
                  <a:pt x="3616036" y="623455"/>
                </a:lnTo>
                <a:lnTo>
                  <a:pt x="2784764" y="0"/>
                </a:lnTo>
                <a:lnTo>
                  <a:pt x="0" y="1620982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1" name="CustomShape 13"/>
          <p:cNvSpPr/>
          <p:nvPr/>
        </p:nvSpPr>
        <p:spPr>
          <a:xfrm>
            <a:off x="2446890" y="1310973"/>
            <a:ext cx="7943970" cy="7100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 anchor="ctr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MX" sz="4000" b="1" spc="-1" dirty="0">
                <a:solidFill>
                  <a:srgbClr val="5A5A5C"/>
                </a:solidFill>
                <a:latin typeface="Futura Md BT"/>
              </a:rPr>
              <a:t>RESPONSABILIDADES EN SST</a:t>
            </a:r>
          </a:p>
        </p:txBody>
      </p:sp>
      <p:sp>
        <p:nvSpPr>
          <p:cNvPr id="120" name="CustomShape 22"/>
          <p:cNvSpPr/>
          <p:nvPr/>
        </p:nvSpPr>
        <p:spPr>
          <a:xfrm>
            <a:off x="1030320" y="2255745"/>
            <a:ext cx="10058400" cy="762483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>
            <a:normAutofit/>
          </a:bodyPr>
          <a:lstStyle/>
          <a:p>
            <a:pPr marL="514350" indent="-514350" algn="just">
              <a:spcBef>
                <a:spcPts val="998"/>
              </a:spcBef>
              <a:buFont typeface="+mj-lt"/>
              <a:buAutoNum type="arabicPeriod"/>
            </a:pPr>
            <a:r>
              <a:rPr lang="es-MX" sz="2400" spc="-1" dirty="0">
                <a:solidFill>
                  <a:srgbClr val="5A5A5C"/>
                </a:solidFill>
                <a:latin typeface="Myriad Arabic"/>
                <a:ea typeface="Myriad Arabic"/>
              </a:rPr>
              <a:t>Procurar el cuidado integral de su salud.</a:t>
            </a:r>
          </a:p>
          <a:p>
            <a:pPr marL="514350" indent="-514350" algn="just">
              <a:spcBef>
                <a:spcPts val="998"/>
              </a:spcBef>
              <a:buFont typeface="+mj-lt"/>
              <a:buAutoNum type="arabicPeriod"/>
            </a:pPr>
            <a:r>
              <a:rPr lang="es-MX" sz="2400" spc="-1" dirty="0">
                <a:solidFill>
                  <a:srgbClr val="5A5A5C"/>
                </a:solidFill>
                <a:latin typeface="Myriad Arabic"/>
                <a:ea typeface="Myriad Arabic"/>
              </a:rPr>
              <a:t>Suministrar información clara, veraz y completa sobre su estado de salud.</a:t>
            </a:r>
          </a:p>
          <a:p>
            <a:pPr marL="514350" indent="-514350" algn="just">
              <a:spcBef>
                <a:spcPts val="998"/>
              </a:spcBef>
              <a:buFont typeface="+mj-lt"/>
              <a:buAutoNum type="arabicPeriod"/>
            </a:pPr>
            <a:r>
              <a:rPr lang="es-MX" sz="2400" spc="-1" dirty="0">
                <a:solidFill>
                  <a:srgbClr val="5A5A5C"/>
                </a:solidFill>
                <a:latin typeface="Myriad Arabic"/>
                <a:ea typeface="Myriad Arabic"/>
              </a:rPr>
              <a:t>Cumplir las normas, reglamentos e instrucciones del SG-SST.</a:t>
            </a:r>
          </a:p>
          <a:p>
            <a:pPr marL="514350" indent="-514350" algn="just">
              <a:spcBef>
                <a:spcPts val="998"/>
              </a:spcBef>
              <a:buFont typeface="+mj-lt"/>
              <a:buAutoNum type="arabicPeriod"/>
            </a:pPr>
            <a:r>
              <a:rPr lang="es-MX" sz="2400" spc="-1" dirty="0">
                <a:solidFill>
                  <a:srgbClr val="5A5A5C"/>
                </a:solidFill>
                <a:latin typeface="Myriad Arabic"/>
                <a:ea typeface="Myriad Arabic"/>
              </a:rPr>
              <a:t>Informar oportunamente los peligros y riesgos latentes en su sitio de trabajo.</a:t>
            </a:r>
          </a:p>
          <a:p>
            <a:pPr marL="514350" indent="-514350" algn="just">
              <a:spcBef>
                <a:spcPts val="998"/>
              </a:spcBef>
              <a:buFont typeface="+mj-lt"/>
              <a:buAutoNum type="arabicPeriod"/>
            </a:pPr>
            <a:r>
              <a:rPr lang="es-MX" sz="2400" spc="-1" dirty="0">
                <a:solidFill>
                  <a:srgbClr val="5A5A5C"/>
                </a:solidFill>
                <a:latin typeface="Myriad Arabic"/>
                <a:ea typeface="Myriad Arabic"/>
              </a:rPr>
              <a:t>Uso obligatorio de los elementos de protección personal </a:t>
            </a:r>
          </a:p>
          <a:p>
            <a:pPr marL="514350" indent="-514350" algn="just">
              <a:spcBef>
                <a:spcPts val="998"/>
              </a:spcBef>
              <a:buFont typeface="+mj-lt"/>
              <a:buAutoNum type="arabicPeriod"/>
            </a:pPr>
            <a:r>
              <a:rPr lang="es-MX" sz="2400" spc="-1" dirty="0">
                <a:solidFill>
                  <a:srgbClr val="5A5A5C"/>
                </a:solidFill>
                <a:latin typeface="Myriad Arabic"/>
                <a:ea typeface="Myriad Arabic"/>
              </a:rPr>
              <a:t>Portar dotación y EPP completos, limpios y en buen estado.</a:t>
            </a:r>
          </a:p>
          <a:p>
            <a:pPr marL="514350" indent="-514350" algn="just">
              <a:spcBef>
                <a:spcPts val="998"/>
              </a:spcBef>
              <a:buFont typeface="+mj-lt"/>
              <a:buAutoNum type="arabicPeriod"/>
            </a:pPr>
            <a:r>
              <a:rPr lang="es-MX" sz="2400" spc="-1" dirty="0">
                <a:solidFill>
                  <a:srgbClr val="5A5A5C"/>
                </a:solidFill>
                <a:latin typeface="Myriad Arabic"/>
                <a:ea typeface="Myriad Arabic"/>
              </a:rPr>
              <a:t>Portar el carnet de la empresa</a:t>
            </a:r>
          </a:p>
        </p:txBody>
      </p:sp>
    </p:spTree>
    <p:extLst>
      <p:ext uri="{BB962C8B-B14F-4D97-AF65-F5344CB8AC3E}">
        <p14:creationId xmlns:p14="http://schemas.microsoft.com/office/powerpoint/2010/main" val="3906233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10083960" y="4827600"/>
            <a:ext cx="2108160" cy="2035080"/>
          </a:xfrm>
          <a:custGeom>
            <a:avLst/>
            <a:gdLst/>
            <a:ahLst/>
            <a:cxnLst/>
            <a:rect l="l" t="t" r="r" b="b"/>
            <a:pathLst>
              <a:path w="2108719" h="2034074">
                <a:moveTo>
                  <a:pt x="2108719" y="0"/>
                </a:moveTo>
                <a:lnTo>
                  <a:pt x="2108719" y="2015412"/>
                </a:lnTo>
                <a:lnTo>
                  <a:pt x="0" y="2034074"/>
                </a:lnTo>
                <a:lnTo>
                  <a:pt x="2108719" y="0"/>
                </a:lnTo>
                <a:close/>
              </a:path>
            </a:pathLst>
          </a:custGeom>
          <a:solidFill>
            <a:srgbClr val="C35C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" name="CustomShape 2"/>
          <p:cNvSpPr/>
          <p:nvPr/>
        </p:nvSpPr>
        <p:spPr>
          <a:xfrm>
            <a:off x="6070680" y="5881680"/>
            <a:ext cx="6121440" cy="1008000"/>
          </a:xfrm>
          <a:custGeom>
            <a:avLst/>
            <a:gdLst/>
            <a:ahLst/>
            <a:cxnLst/>
            <a:rect l="l" t="t" r="r" b="b"/>
            <a:pathLst>
              <a:path w="6120882" h="1007707">
                <a:moveTo>
                  <a:pt x="0" y="989045"/>
                </a:moveTo>
                <a:lnTo>
                  <a:pt x="6120882" y="0"/>
                </a:lnTo>
                <a:lnTo>
                  <a:pt x="6120882" y="1007707"/>
                </a:lnTo>
                <a:lnTo>
                  <a:pt x="0" y="989045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" name="CustomShape 3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4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CustomShape 5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6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" name="CustomShape 7"/>
          <p:cNvSpPr/>
          <p:nvPr/>
        </p:nvSpPr>
        <p:spPr>
          <a:xfrm>
            <a:off x="8285040" y="5430960"/>
            <a:ext cx="3918240" cy="1455480"/>
          </a:xfrm>
          <a:custGeom>
            <a:avLst/>
            <a:gdLst/>
            <a:ahLst/>
            <a:cxnLst/>
            <a:rect l="l" t="t" r="r" b="b"/>
            <a:pathLst>
              <a:path w="3918857" h="1455576">
                <a:moveTo>
                  <a:pt x="3918857" y="0"/>
                </a:moveTo>
                <a:lnTo>
                  <a:pt x="0" y="1455576"/>
                </a:lnTo>
                <a:lnTo>
                  <a:pt x="3900196" y="1455576"/>
                </a:lnTo>
                <a:lnTo>
                  <a:pt x="3918857" y="0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8"/>
          <p:cNvSpPr/>
          <p:nvPr/>
        </p:nvSpPr>
        <p:spPr>
          <a:xfrm>
            <a:off x="8002440" y="5919840"/>
            <a:ext cx="1530360" cy="969840"/>
          </a:xfrm>
          <a:custGeom>
            <a:avLst/>
            <a:gdLst/>
            <a:ahLst/>
            <a:cxnLst/>
            <a:rect l="l" t="t" r="r" b="b"/>
            <a:pathLst>
              <a:path w="1530220" h="970384">
                <a:moveTo>
                  <a:pt x="0" y="951722"/>
                </a:moveTo>
                <a:lnTo>
                  <a:pt x="970383" y="0"/>
                </a:lnTo>
                <a:lnTo>
                  <a:pt x="1530220" y="970384"/>
                </a:lnTo>
                <a:lnTo>
                  <a:pt x="0" y="951722"/>
                </a:lnTo>
                <a:close/>
              </a:path>
            </a:pathLst>
          </a:custGeom>
          <a:gradFill rotWithShape="0">
            <a:gsLst>
              <a:gs pos="0">
                <a:srgbClr val="DB8A2E"/>
              </a:gs>
              <a:gs pos="100000">
                <a:srgbClr val="D07C29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5" name="Imagen 25"/>
          <p:cNvPicPr/>
          <p:nvPr/>
        </p:nvPicPr>
        <p:blipFill>
          <a:blip r:embed="rId3"/>
          <a:stretch/>
        </p:blipFill>
        <p:spPr>
          <a:xfrm>
            <a:off x="7129440" y="-15840"/>
            <a:ext cx="4962600" cy="2479680"/>
          </a:xfrm>
          <a:prstGeom prst="rect">
            <a:avLst/>
          </a:prstGeom>
          <a:ln>
            <a:noFill/>
          </a:ln>
        </p:spPr>
      </p:pic>
      <p:pic>
        <p:nvPicPr>
          <p:cNvPr id="106" name="Imagen 26"/>
          <p:cNvPicPr/>
          <p:nvPr/>
        </p:nvPicPr>
        <p:blipFill>
          <a:blip r:embed="rId4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07" name="CustomShape 9"/>
          <p:cNvSpPr/>
          <p:nvPr/>
        </p:nvSpPr>
        <p:spPr>
          <a:xfrm>
            <a:off x="8583480" y="5257800"/>
            <a:ext cx="3614760" cy="1620720"/>
          </a:xfrm>
          <a:custGeom>
            <a:avLst/>
            <a:gdLst/>
            <a:ahLst/>
            <a:cxnLst/>
            <a:rect l="l" t="t" r="r" b="b"/>
            <a:pathLst>
              <a:path w="3616036" h="1620982">
                <a:moveTo>
                  <a:pt x="0" y="1620982"/>
                </a:moveTo>
                <a:lnTo>
                  <a:pt x="3616036" y="1620982"/>
                </a:lnTo>
                <a:lnTo>
                  <a:pt x="3616036" y="623455"/>
                </a:lnTo>
                <a:lnTo>
                  <a:pt x="2784764" y="0"/>
                </a:lnTo>
                <a:lnTo>
                  <a:pt x="0" y="1620982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1" name="CustomShape 13"/>
          <p:cNvSpPr/>
          <p:nvPr/>
        </p:nvSpPr>
        <p:spPr>
          <a:xfrm>
            <a:off x="2446890" y="1135726"/>
            <a:ext cx="7943970" cy="7100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 anchor="ctr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MX" sz="4000" b="1" spc="-1" dirty="0">
                <a:solidFill>
                  <a:srgbClr val="5A5A5C"/>
                </a:solidFill>
                <a:latin typeface="Futura Md BT"/>
              </a:rPr>
              <a:t>RESPONSABILIDADES EN SST</a:t>
            </a:r>
          </a:p>
        </p:txBody>
      </p:sp>
      <p:sp>
        <p:nvSpPr>
          <p:cNvPr id="120" name="CustomShape 22"/>
          <p:cNvSpPr/>
          <p:nvPr/>
        </p:nvSpPr>
        <p:spPr>
          <a:xfrm>
            <a:off x="1079640" y="1909859"/>
            <a:ext cx="10058400" cy="4535221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>
            <a:normAutofit/>
          </a:bodyPr>
          <a:lstStyle/>
          <a:p>
            <a:pPr marL="514350" indent="-514350" algn="just">
              <a:spcBef>
                <a:spcPts val="998"/>
              </a:spcBef>
              <a:buFont typeface="+mj-lt"/>
              <a:buAutoNum type="arabicPeriod" startAt="8"/>
            </a:pPr>
            <a:r>
              <a:rPr lang="es-MX" sz="2400" spc="-1" dirty="0">
                <a:solidFill>
                  <a:srgbClr val="5A5A5C"/>
                </a:solidFill>
                <a:latin typeface="Myriad Arabic"/>
                <a:ea typeface="Myriad Arabic"/>
              </a:rPr>
              <a:t>Reportar oportunamente los incidentes, accidentes de trabajo y enfermedades laborales.</a:t>
            </a:r>
            <a:endParaRPr lang="en-US" sz="2400" spc="-1" dirty="0">
              <a:solidFill>
                <a:srgbClr val="000000"/>
              </a:solidFill>
              <a:latin typeface="Calibri"/>
            </a:endParaRPr>
          </a:p>
          <a:p>
            <a:pPr marL="514350" indent="-514350" algn="just">
              <a:spcBef>
                <a:spcPts val="998"/>
              </a:spcBef>
              <a:buFont typeface="+mj-lt"/>
              <a:buAutoNum type="arabicPeriod" startAt="8"/>
            </a:pPr>
            <a:r>
              <a:rPr lang="es-MX" sz="2400" spc="-1" dirty="0">
                <a:solidFill>
                  <a:srgbClr val="5A5A5C"/>
                </a:solidFill>
                <a:latin typeface="Myriad Arabic"/>
                <a:ea typeface="Myriad Arabic"/>
              </a:rPr>
              <a:t>Participar en las investigaciones de incidentes, accidentes de trabajo y enfermedades laborales según se requiera.</a:t>
            </a:r>
          </a:p>
          <a:p>
            <a:pPr marL="514350" indent="-514350" algn="just">
              <a:spcBef>
                <a:spcPts val="998"/>
              </a:spcBef>
              <a:buFont typeface="+mj-lt"/>
              <a:buAutoNum type="arabicPeriod" startAt="8"/>
            </a:pPr>
            <a:r>
              <a:rPr lang="es-MX" sz="2400" spc="-1" dirty="0">
                <a:solidFill>
                  <a:srgbClr val="5A5A5C"/>
                </a:solidFill>
                <a:latin typeface="Myriad Arabic"/>
                <a:ea typeface="Myriad Arabic"/>
              </a:rPr>
              <a:t>Formular iniciativas que permitan el control de riesgos en su lugar de trabajo.</a:t>
            </a:r>
          </a:p>
          <a:p>
            <a:pPr marL="514350" indent="-514350" algn="just">
              <a:spcBef>
                <a:spcPts val="998"/>
              </a:spcBef>
              <a:buFont typeface="+mj-lt"/>
              <a:buAutoNum type="arabicPeriod" startAt="8"/>
            </a:pPr>
            <a:r>
              <a:rPr lang="es-MX" sz="2400" spc="-1" dirty="0">
                <a:solidFill>
                  <a:srgbClr val="5A5A5C"/>
                </a:solidFill>
                <a:latin typeface="Myriad Arabic"/>
                <a:ea typeface="Myriad Arabic"/>
              </a:rPr>
              <a:t>Participar en las actividades de capacitación en seguridad y salud</a:t>
            </a:r>
          </a:p>
          <a:p>
            <a:pPr marL="514350" indent="-514350" algn="just">
              <a:spcBef>
                <a:spcPts val="998"/>
              </a:spcBef>
              <a:buFont typeface="+mj-lt"/>
              <a:buAutoNum type="arabicPeriod" startAt="8"/>
            </a:pPr>
            <a:r>
              <a:rPr lang="es-MX" sz="2400" spc="-1" dirty="0">
                <a:solidFill>
                  <a:srgbClr val="5A5A5C"/>
                </a:solidFill>
                <a:latin typeface="Myriad Arabic"/>
                <a:ea typeface="Myriad Arabic"/>
              </a:rPr>
              <a:t>Participar y contribuir al cumplimiento de los objetivos del SG-SST</a:t>
            </a:r>
          </a:p>
          <a:p>
            <a:pPr marL="514350" indent="-514350" algn="just">
              <a:spcBef>
                <a:spcPts val="998"/>
              </a:spcBef>
              <a:buFont typeface="+mj-lt"/>
              <a:buAutoNum type="arabicPeriod" startAt="8"/>
            </a:pPr>
            <a:r>
              <a:rPr lang="es-MX" sz="2400" spc="-1" dirty="0">
                <a:solidFill>
                  <a:srgbClr val="5A5A5C"/>
                </a:solidFill>
                <a:latin typeface="Myriad Arabic"/>
                <a:ea typeface="Myriad Arabic"/>
              </a:rPr>
              <a:t>Cumplir con lineamientos de bioseguridad emitidos por la empresa en el contexto de la pandemia por COVID-19</a:t>
            </a:r>
          </a:p>
          <a:p>
            <a:pPr marL="514350" indent="-514350" algn="just">
              <a:spcBef>
                <a:spcPts val="998"/>
              </a:spcBef>
              <a:buFont typeface="+mj-lt"/>
              <a:buAutoNum type="arabicPeriod" startAt="8"/>
            </a:pP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65025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10083960" y="4827600"/>
            <a:ext cx="2108160" cy="2035080"/>
          </a:xfrm>
          <a:custGeom>
            <a:avLst/>
            <a:gdLst/>
            <a:ahLst/>
            <a:cxnLst/>
            <a:rect l="l" t="t" r="r" b="b"/>
            <a:pathLst>
              <a:path w="2108719" h="2034074">
                <a:moveTo>
                  <a:pt x="2108719" y="0"/>
                </a:moveTo>
                <a:lnTo>
                  <a:pt x="2108719" y="2015412"/>
                </a:lnTo>
                <a:lnTo>
                  <a:pt x="0" y="2034074"/>
                </a:lnTo>
                <a:lnTo>
                  <a:pt x="2108719" y="0"/>
                </a:lnTo>
                <a:close/>
              </a:path>
            </a:pathLst>
          </a:custGeom>
          <a:solidFill>
            <a:srgbClr val="C35C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" name="CustomShape 2"/>
          <p:cNvSpPr/>
          <p:nvPr/>
        </p:nvSpPr>
        <p:spPr>
          <a:xfrm>
            <a:off x="6070680" y="5881680"/>
            <a:ext cx="6121440" cy="1008000"/>
          </a:xfrm>
          <a:custGeom>
            <a:avLst/>
            <a:gdLst/>
            <a:ahLst/>
            <a:cxnLst/>
            <a:rect l="l" t="t" r="r" b="b"/>
            <a:pathLst>
              <a:path w="6120882" h="1007707">
                <a:moveTo>
                  <a:pt x="0" y="989045"/>
                </a:moveTo>
                <a:lnTo>
                  <a:pt x="6120882" y="0"/>
                </a:lnTo>
                <a:lnTo>
                  <a:pt x="6120882" y="1007707"/>
                </a:lnTo>
                <a:lnTo>
                  <a:pt x="0" y="989045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" name="CustomShape 3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4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CustomShape 5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6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" name="CustomShape 7"/>
          <p:cNvSpPr/>
          <p:nvPr/>
        </p:nvSpPr>
        <p:spPr>
          <a:xfrm>
            <a:off x="8285040" y="5430960"/>
            <a:ext cx="3918240" cy="1455480"/>
          </a:xfrm>
          <a:custGeom>
            <a:avLst/>
            <a:gdLst/>
            <a:ahLst/>
            <a:cxnLst/>
            <a:rect l="l" t="t" r="r" b="b"/>
            <a:pathLst>
              <a:path w="3918857" h="1455576">
                <a:moveTo>
                  <a:pt x="3918857" y="0"/>
                </a:moveTo>
                <a:lnTo>
                  <a:pt x="0" y="1455576"/>
                </a:lnTo>
                <a:lnTo>
                  <a:pt x="3900196" y="1455576"/>
                </a:lnTo>
                <a:lnTo>
                  <a:pt x="3918857" y="0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8"/>
          <p:cNvSpPr/>
          <p:nvPr/>
        </p:nvSpPr>
        <p:spPr>
          <a:xfrm>
            <a:off x="8002440" y="5919840"/>
            <a:ext cx="1530360" cy="969840"/>
          </a:xfrm>
          <a:custGeom>
            <a:avLst/>
            <a:gdLst/>
            <a:ahLst/>
            <a:cxnLst/>
            <a:rect l="l" t="t" r="r" b="b"/>
            <a:pathLst>
              <a:path w="1530220" h="970384">
                <a:moveTo>
                  <a:pt x="0" y="951722"/>
                </a:moveTo>
                <a:lnTo>
                  <a:pt x="970383" y="0"/>
                </a:lnTo>
                <a:lnTo>
                  <a:pt x="1530220" y="970384"/>
                </a:lnTo>
                <a:lnTo>
                  <a:pt x="0" y="951722"/>
                </a:lnTo>
                <a:close/>
              </a:path>
            </a:pathLst>
          </a:custGeom>
          <a:gradFill rotWithShape="0">
            <a:gsLst>
              <a:gs pos="0">
                <a:srgbClr val="DB8A2E"/>
              </a:gs>
              <a:gs pos="100000">
                <a:srgbClr val="D07C29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5" name="Imagen 25"/>
          <p:cNvPicPr/>
          <p:nvPr/>
        </p:nvPicPr>
        <p:blipFill>
          <a:blip r:embed="rId3"/>
          <a:stretch/>
        </p:blipFill>
        <p:spPr>
          <a:xfrm>
            <a:off x="7129440" y="-15840"/>
            <a:ext cx="4962600" cy="2479680"/>
          </a:xfrm>
          <a:prstGeom prst="rect">
            <a:avLst/>
          </a:prstGeom>
          <a:ln>
            <a:noFill/>
          </a:ln>
        </p:spPr>
      </p:pic>
      <p:pic>
        <p:nvPicPr>
          <p:cNvPr id="106" name="Imagen 26"/>
          <p:cNvPicPr/>
          <p:nvPr/>
        </p:nvPicPr>
        <p:blipFill>
          <a:blip r:embed="rId4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07" name="CustomShape 9"/>
          <p:cNvSpPr/>
          <p:nvPr/>
        </p:nvSpPr>
        <p:spPr>
          <a:xfrm>
            <a:off x="8583480" y="5257800"/>
            <a:ext cx="3614760" cy="1620720"/>
          </a:xfrm>
          <a:custGeom>
            <a:avLst/>
            <a:gdLst/>
            <a:ahLst/>
            <a:cxnLst/>
            <a:rect l="l" t="t" r="r" b="b"/>
            <a:pathLst>
              <a:path w="3616036" h="1620982">
                <a:moveTo>
                  <a:pt x="0" y="1620982"/>
                </a:moveTo>
                <a:lnTo>
                  <a:pt x="3616036" y="1620982"/>
                </a:lnTo>
                <a:lnTo>
                  <a:pt x="3616036" y="623455"/>
                </a:lnTo>
                <a:lnTo>
                  <a:pt x="2784764" y="0"/>
                </a:lnTo>
                <a:lnTo>
                  <a:pt x="0" y="1620982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1" name="CustomShape 13"/>
          <p:cNvSpPr/>
          <p:nvPr/>
        </p:nvSpPr>
        <p:spPr>
          <a:xfrm>
            <a:off x="2000235" y="1333440"/>
            <a:ext cx="7943970" cy="7100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 anchor="ctr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MX" sz="4000" b="1" spc="-1" dirty="0">
                <a:solidFill>
                  <a:srgbClr val="5A5A5C"/>
                </a:solidFill>
                <a:latin typeface="Futura Md BT"/>
              </a:rPr>
              <a:t>RECURSOS</a:t>
            </a: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A7128FFC-1CF6-4AE8-A251-9F22C4998A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04092697"/>
              </p:ext>
            </p:extLst>
          </p:nvPr>
        </p:nvGraphicFramePr>
        <p:xfrm>
          <a:off x="2386462" y="2314384"/>
          <a:ext cx="7224278" cy="36366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024941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10083960" y="4103700"/>
            <a:ext cx="2108160" cy="2035080"/>
          </a:xfrm>
          <a:custGeom>
            <a:avLst/>
            <a:gdLst/>
            <a:ahLst/>
            <a:cxnLst/>
            <a:rect l="l" t="t" r="r" b="b"/>
            <a:pathLst>
              <a:path w="2108719" h="2034074">
                <a:moveTo>
                  <a:pt x="2108719" y="0"/>
                </a:moveTo>
                <a:lnTo>
                  <a:pt x="2108719" y="2015412"/>
                </a:lnTo>
                <a:lnTo>
                  <a:pt x="0" y="2034074"/>
                </a:lnTo>
                <a:lnTo>
                  <a:pt x="2108719" y="0"/>
                </a:lnTo>
                <a:close/>
              </a:path>
            </a:pathLst>
          </a:custGeom>
          <a:solidFill>
            <a:srgbClr val="C35C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" name="CustomShape 2"/>
          <p:cNvSpPr/>
          <p:nvPr/>
        </p:nvSpPr>
        <p:spPr>
          <a:xfrm>
            <a:off x="6070680" y="5157780"/>
            <a:ext cx="6121440" cy="1008000"/>
          </a:xfrm>
          <a:custGeom>
            <a:avLst/>
            <a:gdLst/>
            <a:ahLst/>
            <a:cxnLst/>
            <a:rect l="l" t="t" r="r" b="b"/>
            <a:pathLst>
              <a:path w="6120882" h="1007707">
                <a:moveTo>
                  <a:pt x="0" y="989045"/>
                </a:moveTo>
                <a:lnTo>
                  <a:pt x="6120882" y="0"/>
                </a:lnTo>
                <a:lnTo>
                  <a:pt x="6120882" y="1007707"/>
                </a:lnTo>
                <a:lnTo>
                  <a:pt x="0" y="989045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" name="CustomShape 3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4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CustomShape 5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6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" name="CustomShape 7"/>
          <p:cNvSpPr/>
          <p:nvPr/>
        </p:nvSpPr>
        <p:spPr>
          <a:xfrm>
            <a:off x="8285040" y="4707060"/>
            <a:ext cx="3918240" cy="1455480"/>
          </a:xfrm>
          <a:custGeom>
            <a:avLst/>
            <a:gdLst/>
            <a:ahLst/>
            <a:cxnLst/>
            <a:rect l="l" t="t" r="r" b="b"/>
            <a:pathLst>
              <a:path w="3918857" h="1455576">
                <a:moveTo>
                  <a:pt x="3918857" y="0"/>
                </a:moveTo>
                <a:lnTo>
                  <a:pt x="0" y="1455576"/>
                </a:lnTo>
                <a:lnTo>
                  <a:pt x="3900196" y="1455576"/>
                </a:lnTo>
                <a:lnTo>
                  <a:pt x="3918857" y="0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8"/>
          <p:cNvSpPr/>
          <p:nvPr/>
        </p:nvSpPr>
        <p:spPr>
          <a:xfrm>
            <a:off x="8002440" y="5195940"/>
            <a:ext cx="1530360" cy="969840"/>
          </a:xfrm>
          <a:custGeom>
            <a:avLst/>
            <a:gdLst/>
            <a:ahLst/>
            <a:cxnLst/>
            <a:rect l="l" t="t" r="r" b="b"/>
            <a:pathLst>
              <a:path w="1530220" h="970384">
                <a:moveTo>
                  <a:pt x="0" y="951722"/>
                </a:moveTo>
                <a:lnTo>
                  <a:pt x="970383" y="0"/>
                </a:lnTo>
                <a:lnTo>
                  <a:pt x="1530220" y="970384"/>
                </a:lnTo>
                <a:lnTo>
                  <a:pt x="0" y="951722"/>
                </a:lnTo>
                <a:close/>
              </a:path>
            </a:pathLst>
          </a:custGeom>
          <a:gradFill rotWithShape="0">
            <a:gsLst>
              <a:gs pos="0">
                <a:srgbClr val="DB8A2E"/>
              </a:gs>
              <a:gs pos="100000">
                <a:srgbClr val="D07C29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5" name="Imagen 25"/>
          <p:cNvPicPr/>
          <p:nvPr/>
        </p:nvPicPr>
        <p:blipFill>
          <a:blip r:embed="rId3"/>
          <a:stretch/>
        </p:blipFill>
        <p:spPr>
          <a:xfrm>
            <a:off x="7129440" y="-15840"/>
            <a:ext cx="4962600" cy="2479680"/>
          </a:xfrm>
          <a:prstGeom prst="rect">
            <a:avLst/>
          </a:prstGeom>
          <a:ln>
            <a:noFill/>
          </a:ln>
        </p:spPr>
      </p:pic>
      <p:pic>
        <p:nvPicPr>
          <p:cNvPr id="106" name="Imagen 26"/>
          <p:cNvPicPr/>
          <p:nvPr/>
        </p:nvPicPr>
        <p:blipFill>
          <a:blip r:embed="rId4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07" name="CustomShape 9"/>
          <p:cNvSpPr/>
          <p:nvPr/>
        </p:nvSpPr>
        <p:spPr>
          <a:xfrm>
            <a:off x="8583480" y="4533900"/>
            <a:ext cx="3614760" cy="1620720"/>
          </a:xfrm>
          <a:custGeom>
            <a:avLst/>
            <a:gdLst/>
            <a:ahLst/>
            <a:cxnLst/>
            <a:rect l="l" t="t" r="r" b="b"/>
            <a:pathLst>
              <a:path w="3616036" h="1620982">
                <a:moveTo>
                  <a:pt x="0" y="1620982"/>
                </a:moveTo>
                <a:lnTo>
                  <a:pt x="3616036" y="1620982"/>
                </a:lnTo>
                <a:lnTo>
                  <a:pt x="3616036" y="623455"/>
                </a:lnTo>
                <a:lnTo>
                  <a:pt x="2784764" y="0"/>
                </a:lnTo>
                <a:lnTo>
                  <a:pt x="0" y="1620982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8" name="CustomShape 10"/>
          <p:cNvSpPr/>
          <p:nvPr/>
        </p:nvSpPr>
        <p:spPr>
          <a:xfrm>
            <a:off x="5135400" y="2233500"/>
            <a:ext cx="1671840" cy="581040"/>
          </a:xfrm>
          <a:custGeom>
            <a:avLst/>
            <a:gdLst/>
            <a:ahLst/>
            <a:cxnLst/>
            <a:rect l="0" t="0" r="r" b="b"/>
            <a:pathLst>
              <a:path w="4646" h="1616">
                <a:moveTo>
                  <a:pt x="269" y="0"/>
                </a:moveTo>
                <a:lnTo>
                  <a:pt x="269" y="0"/>
                </a:lnTo>
                <a:cubicBezTo>
                  <a:pt x="222" y="0"/>
                  <a:pt x="176" y="12"/>
                  <a:pt x="135" y="36"/>
                </a:cubicBezTo>
                <a:cubicBezTo>
                  <a:pt x="94" y="60"/>
                  <a:pt x="60" y="94"/>
                  <a:pt x="36" y="135"/>
                </a:cubicBezTo>
                <a:cubicBezTo>
                  <a:pt x="12" y="176"/>
                  <a:pt x="0" y="222"/>
                  <a:pt x="0" y="269"/>
                </a:cubicBezTo>
                <a:lnTo>
                  <a:pt x="0" y="1345"/>
                </a:lnTo>
                <a:lnTo>
                  <a:pt x="0" y="1346"/>
                </a:lnTo>
                <a:cubicBezTo>
                  <a:pt x="0" y="1393"/>
                  <a:pt x="12" y="1439"/>
                  <a:pt x="36" y="1480"/>
                </a:cubicBezTo>
                <a:cubicBezTo>
                  <a:pt x="60" y="1521"/>
                  <a:pt x="94" y="1555"/>
                  <a:pt x="135" y="1579"/>
                </a:cubicBezTo>
                <a:cubicBezTo>
                  <a:pt x="176" y="1603"/>
                  <a:pt x="222" y="1615"/>
                  <a:pt x="269" y="1615"/>
                </a:cubicBezTo>
                <a:lnTo>
                  <a:pt x="4375" y="1614"/>
                </a:lnTo>
                <a:lnTo>
                  <a:pt x="4376" y="1615"/>
                </a:lnTo>
                <a:cubicBezTo>
                  <a:pt x="4423" y="1615"/>
                  <a:pt x="4469" y="1603"/>
                  <a:pt x="4510" y="1579"/>
                </a:cubicBezTo>
                <a:cubicBezTo>
                  <a:pt x="4551" y="1555"/>
                  <a:pt x="4585" y="1521"/>
                  <a:pt x="4609" y="1480"/>
                </a:cubicBezTo>
                <a:cubicBezTo>
                  <a:pt x="4633" y="1439"/>
                  <a:pt x="4645" y="1393"/>
                  <a:pt x="4645" y="1346"/>
                </a:cubicBezTo>
                <a:lnTo>
                  <a:pt x="4645" y="269"/>
                </a:lnTo>
                <a:lnTo>
                  <a:pt x="4645" y="269"/>
                </a:lnTo>
                <a:lnTo>
                  <a:pt x="4645" y="269"/>
                </a:lnTo>
                <a:cubicBezTo>
                  <a:pt x="4645" y="222"/>
                  <a:pt x="4633" y="176"/>
                  <a:pt x="4609" y="135"/>
                </a:cubicBezTo>
                <a:cubicBezTo>
                  <a:pt x="4585" y="94"/>
                  <a:pt x="4551" y="60"/>
                  <a:pt x="4510" y="36"/>
                </a:cubicBezTo>
                <a:cubicBezTo>
                  <a:pt x="4469" y="12"/>
                  <a:pt x="4423" y="0"/>
                  <a:pt x="4376" y="0"/>
                </a:cubicBezTo>
                <a:lnTo>
                  <a:pt x="269" y="0"/>
                </a:lnTo>
              </a:path>
            </a:pathLst>
          </a:custGeom>
          <a:solidFill>
            <a:srgbClr val="5670A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9" name="CustomShape 11"/>
          <p:cNvSpPr/>
          <p:nvPr/>
        </p:nvSpPr>
        <p:spPr>
          <a:xfrm>
            <a:off x="8562960" y="2211540"/>
            <a:ext cx="1671480" cy="579240"/>
          </a:xfrm>
          <a:custGeom>
            <a:avLst/>
            <a:gdLst/>
            <a:ahLst/>
            <a:cxnLst/>
            <a:rect l="0" t="0" r="r" b="b"/>
            <a:pathLst>
              <a:path w="4645" h="1611">
                <a:moveTo>
                  <a:pt x="268" y="0"/>
                </a:moveTo>
                <a:lnTo>
                  <a:pt x="268" y="0"/>
                </a:lnTo>
                <a:cubicBezTo>
                  <a:pt x="221" y="0"/>
                  <a:pt x="175" y="12"/>
                  <a:pt x="134" y="36"/>
                </a:cubicBezTo>
                <a:cubicBezTo>
                  <a:pt x="93" y="60"/>
                  <a:pt x="60" y="93"/>
                  <a:pt x="36" y="134"/>
                </a:cubicBezTo>
                <a:cubicBezTo>
                  <a:pt x="12" y="175"/>
                  <a:pt x="0" y="221"/>
                  <a:pt x="0" y="268"/>
                </a:cubicBezTo>
                <a:lnTo>
                  <a:pt x="0" y="1341"/>
                </a:lnTo>
                <a:lnTo>
                  <a:pt x="0" y="1342"/>
                </a:lnTo>
                <a:cubicBezTo>
                  <a:pt x="0" y="1389"/>
                  <a:pt x="12" y="1435"/>
                  <a:pt x="36" y="1476"/>
                </a:cubicBezTo>
                <a:cubicBezTo>
                  <a:pt x="60" y="1517"/>
                  <a:pt x="93" y="1550"/>
                  <a:pt x="134" y="1574"/>
                </a:cubicBezTo>
                <a:cubicBezTo>
                  <a:pt x="175" y="1598"/>
                  <a:pt x="221" y="1610"/>
                  <a:pt x="268" y="1610"/>
                </a:cubicBezTo>
                <a:lnTo>
                  <a:pt x="4375" y="1610"/>
                </a:lnTo>
                <a:lnTo>
                  <a:pt x="4376" y="1610"/>
                </a:lnTo>
                <a:cubicBezTo>
                  <a:pt x="4423" y="1610"/>
                  <a:pt x="4469" y="1598"/>
                  <a:pt x="4510" y="1574"/>
                </a:cubicBezTo>
                <a:cubicBezTo>
                  <a:pt x="4551" y="1550"/>
                  <a:pt x="4584" y="1517"/>
                  <a:pt x="4608" y="1476"/>
                </a:cubicBezTo>
                <a:cubicBezTo>
                  <a:pt x="4632" y="1435"/>
                  <a:pt x="4644" y="1389"/>
                  <a:pt x="4644" y="1342"/>
                </a:cubicBezTo>
                <a:lnTo>
                  <a:pt x="4644" y="268"/>
                </a:lnTo>
                <a:lnTo>
                  <a:pt x="4644" y="268"/>
                </a:lnTo>
                <a:lnTo>
                  <a:pt x="4644" y="268"/>
                </a:lnTo>
                <a:cubicBezTo>
                  <a:pt x="4644" y="221"/>
                  <a:pt x="4632" y="175"/>
                  <a:pt x="4608" y="134"/>
                </a:cubicBezTo>
                <a:cubicBezTo>
                  <a:pt x="4584" y="93"/>
                  <a:pt x="4551" y="60"/>
                  <a:pt x="4510" y="36"/>
                </a:cubicBezTo>
                <a:cubicBezTo>
                  <a:pt x="4469" y="12"/>
                  <a:pt x="4423" y="0"/>
                  <a:pt x="4376" y="0"/>
                </a:cubicBezTo>
                <a:lnTo>
                  <a:pt x="268" y="0"/>
                </a:lnTo>
              </a:path>
            </a:pathLst>
          </a:custGeom>
          <a:solidFill>
            <a:srgbClr val="5670A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12"/>
          <p:cNvSpPr/>
          <p:nvPr/>
        </p:nvSpPr>
        <p:spPr>
          <a:xfrm>
            <a:off x="1724040" y="2211540"/>
            <a:ext cx="1671480" cy="579240"/>
          </a:xfrm>
          <a:custGeom>
            <a:avLst/>
            <a:gdLst/>
            <a:ahLst/>
            <a:cxnLst/>
            <a:rect l="0" t="0" r="r" b="b"/>
            <a:pathLst>
              <a:path w="4645" h="1611">
                <a:moveTo>
                  <a:pt x="268" y="0"/>
                </a:moveTo>
                <a:lnTo>
                  <a:pt x="268" y="0"/>
                </a:lnTo>
                <a:cubicBezTo>
                  <a:pt x="221" y="0"/>
                  <a:pt x="175" y="12"/>
                  <a:pt x="134" y="36"/>
                </a:cubicBezTo>
                <a:cubicBezTo>
                  <a:pt x="93" y="60"/>
                  <a:pt x="60" y="93"/>
                  <a:pt x="36" y="134"/>
                </a:cubicBezTo>
                <a:cubicBezTo>
                  <a:pt x="12" y="175"/>
                  <a:pt x="0" y="221"/>
                  <a:pt x="0" y="268"/>
                </a:cubicBezTo>
                <a:lnTo>
                  <a:pt x="0" y="1341"/>
                </a:lnTo>
                <a:lnTo>
                  <a:pt x="0" y="1342"/>
                </a:lnTo>
                <a:cubicBezTo>
                  <a:pt x="0" y="1389"/>
                  <a:pt x="12" y="1435"/>
                  <a:pt x="36" y="1476"/>
                </a:cubicBezTo>
                <a:cubicBezTo>
                  <a:pt x="60" y="1517"/>
                  <a:pt x="93" y="1550"/>
                  <a:pt x="134" y="1574"/>
                </a:cubicBezTo>
                <a:cubicBezTo>
                  <a:pt x="175" y="1598"/>
                  <a:pt x="221" y="1610"/>
                  <a:pt x="268" y="1610"/>
                </a:cubicBezTo>
                <a:lnTo>
                  <a:pt x="4375" y="1610"/>
                </a:lnTo>
                <a:lnTo>
                  <a:pt x="4376" y="1610"/>
                </a:lnTo>
                <a:cubicBezTo>
                  <a:pt x="4423" y="1610"/>
                  <a:pt x="4469" y="1598"/>
                  <a:pt x="4510" y="1574"/>
                </a:cubicBezTo>
                <a:cubicBezTo>
                  <a:pt x="4551" y="1550"/>
                  <a:pt x="4584" y="1517"/>
                  <a:pt x="4608" y="1476"/>
                </a:cubicBezTo>
                <a:cubicBezTo>
                  <a:pt x="4632" y="1435"/>
                  <a:pt x="4644" y="1389"/>
                  <a:pt x="4644" y="1342"/>
                </a:cubicBezTo>
                <a:lnTo>
                  <a:pt x="4644" y="268"/>
                </a:lnTo>
                <a:lnTo>
                  <a:pt x="4644" y="268"/>
                </a:lnTo>
                <a:lnTo>
                  <a:pt x="4644" y="268"/>
                </a:lnTo>
                <a:cubicBezTo>
                  <a:pt x="4644" y="221"/>
                  <a:pt x="4632" y="175"/>
                  <a:pt x="4608" y="134"/>
                </a:cubicBezTo>
                <a:cubicBezTo>
                  <a:pt x="4584" y="93"/>
                  <a:pt x="4551" y="60"/>
                  <a:pt x="4510" y="36"/>
                </a:cubicBezTo>
                <a:cubicBezTo>
                  <a:pt x="4469" y="12"/>
                  <a:pt x="4423" y="0"/>
                  <a:pt x="4376" y="0"/>
                </a:cubicBezTo>
                <a:lnTo>
                  <a:pt x="268" y="0"/>
                </a:lnTo>
              </a:path>
            </a:pathLst>
          </a:custGeom>
          <a:solidFill>
            <a:srgbClr val="5670A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1" name="CustomShape 13"/>
          <p:cNvSpPr/>
          <p:nvPr/>
        </p:nvSpPr>
        <p:spPr>
          <a:xfrm>
            <a:off x="2438280" y="1194227"/>
            <a:ext cx="7315200" cy="7100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ctr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MX" sz="4000" b="1" spc="-1" dirty="0">
                <a:solidFill>
                  <a:srgbClr val="5A5A5C"/>
                </a:solidFill>
                <a:latin typeface="Futura Md BT"/>
              </a:rPr>
              <a:t>COMITÉS EMPRESARIALES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CustomShape 14"/>
          <p:cNvSpPr/>
          <p:nvPr/>
        </p:nvSpPr>
        <p:spPr>
          <a:xfrm>
            <a:off x="989100" y="3095512"/>
            <a:ext cx="3214800" cy="2514728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>
            <a:spAutoFit/>
          </a:bodyPr>
          <a:lstStyle/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000" spc="-1" dirty="0">
                <a:solidFill>
                  <a:srgbClr val="5A5A5C"/>
                </a:solidFill>
                <a:latin typeface="Myriad Arabic"/>
                <a:ea typeface="Myriad Arabic"/>
              </a:rPr>
              <a:t>Un</a:t>
            </a:r>
            <a:r>
              <a:rPr lang="es-MX" sz="2000" b="0" strike="noStrike" spc="-1" dirty="0">
                <a:solidFill>
                  <a:srgbClr val="5A5A5C"/>
                </a:solidFill>
                <a:latin typeface="Myriad Arabic"/>
                <a:ea typeface="Myriad Arabic"/>
              </a:rPr>
              <a:t> Representante del empleador y suplente</a:t>
            </a:r>
          </a:p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000" spc="-1" dirty="0">
                <a:solidFill>
                  <a:srgbClr val="5A5A5C"/>
                </a:solidFill>
                <a:latin typeface="Myriad Arabic"/>
                <a:ea typeface="Myriad Arabic"/>
              </a:rPr>
              <a:t>Un representante de los trabajadores y suplente (Votación secreta)</a:t>
            </a:r>
            <a:r>
              <a:rPr lang="es-MX" sz="2000" b="0" strike="noStrike" spc="-1" dirty="0">
                <a:solidFill>
                  <a:srgbClr val="5A5A5C"/>
                </a:solidFill>
                <a:latin typeface="Myriad Arabic"/>
                <a:ea typeface="Myriad Arabic"/>
              </a:rPr>
              <a:t>.</a:t>
            </a:r>
          </a:p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000" b="0" strike="noStrike" spc="-1" dirty="0">
                <a:solidFill>
                  <a:srgbClr val="5A5A5C"/>
                </a:solidFill>
                <a:latin typeface="Myriad Arabic"/>
              </a:rPr>
              <a:t>Vigencia 2 años</a:t>
            </a:r>
          </a:p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000" spc="-1" dirty="0">
                <a:solidFill>
                  <a:srgbClr val="5A5A5C"/>
                </a:solidFill>
                <a:latin typeface="Myriad Arabic"/>
              </a:rPr>
              <a:t>Reuniones mensuales</a:t>
            </a: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CustomShape 15"/>
          <p:cNvSpPr/>
          <p:nvPr/>
        </p:nvSpPr>
        <p:spPr>
          <a:xfrm>
            <a:off x="1676192" y="2192663"/>
            <a:ext cx="1684394" cy="46384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MX" sz="2400" b="1" spc="-1" dirty="0">
                <a:solidFill>
                  <a:srgbClr val="FFFFFF"/>
                </a:solidFill>
                <a:latin typeface="Futura Md BT"/>
              </a:rPr>
              <a:t>COPASST</a:t>
            </a: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CustomShape 16"/>
          <p:cNvSpPr/>
          <p:nvPr/>
        </p:nvSpPr>
        <p:spPr>
          <a:xfrm>
            <a:off x="8388639" y="2224621"/>
            <a:ext cx="1912768" cy="58695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CO" sz="1600" b="1" strike="noStrike" spc="-1" dirty="0">
                <a:solidFill>
                  <a:srgbClr val="FFFFFF"/>
                </a:solidFill>
                <a:latin typeface="Futura Md BT"/>
              </a:rPr>
              <a:t>BRIGADA DE EMERGENCIA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CustomShape 17"/>
          <p:cNvSpPr/>
          <p:nvPr/>
        </p:nvSpPr>
        <p:spPr>
          <a:xfrm>
            <a:off x="4985999" y="2230574"/>
            <a:ext cx="1845008" cy="58695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MX" sz="1600" b="1" spc="-1" dirty="0">
                <a:solidFill>
                  <a:srgbClr val="FFFFFF"/>
                </a:solidFill>
                <a:latin typeface="Futura Md BT"/>
              </a:rPr>
              <a:t>CONVIVENCIA LABORAL</a:t>
            </a:r>
            <a:endParaRPr lang="en-US" sz="16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Line 18"/>
          <p:cNvSpPr/>
          <p:nvPr/>
        </p:nvSpPr>
        <p:spPr>
          <a:xfrm flipH="1">
            <a:off x="4306680" y="2257260"/>
            <a:ext cx="28440" cy="2489400"/>
          </a:xfrm>
          <a:prstGeom prst="line">
            <a:avLst/>
          </a:prstGeom>
          <a:ln w="6480" cap="sq">
            <a:solidFill>
              <a:srgbClr val="AFABAB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7" name="Line 19"/>
          <p:cNvSpPr/>
          <p:nvPr/>
        </p:nvSpPr>
        <p:spPr>
          <a:xfrm flipH="1">
            <a:off x="7805520" y="2181300"/>
            <a:ext cx="28440" cy="2489040"/>
          </a:xfrm>
          <a:prstGeom prst="line">
            <a:avLst/>
          </a:prstGeom>
          <a:ln w="6480" cap="sq">
            <a:solidFill>
              <a:srgbClr val="AFABAB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9" name="CustomShape 21"/>
          <p:cNvSpPr/>
          <p:nvPr/>
        </p:nvSpPr>
        <p:spPr>
          <a:xfrm>
            <a:off x="7999740" y="3170530"/>
            <a:ext cx="3214800" cy="1299011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>
            <a:spAutoFit/>
          </a:bodyPr>
          <a:lstStyle/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000" spc="-1" dirty="0">
                <a:solidFill>
                  <a:srgbClr val="5A5A5C"/>
                </a:solidFill>
                <a:latin typeface="Myriad Arabic"/>
              </a:rPr>
              <a:t>Primeros auxilios.</a:t>
            </a:r>
          </a:p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000" b="0" strike="noStrike" spc="-1" dirty="0">
                <a:solidFill>
                  <a:srgbClr val="5A5A5C"/>
                </a:solidFill>
                <a:latin typeface="Myriad Arabic"/>
              </a:rPr>
              <a:t>Evacuación</a:t>
            </a:r>
          </a:p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000" spc="-1" dirty="0">
                <a:solidFill>
                  <a:srgbClr val="5A5A5C"/>
                </a:solidFill>
                <a:latin typeface="Myriad Arabic"/>
              </a:rPr>
              <a:t>Control de conatos</a:t>
            </a: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CustomShape 14"/>
          <p:cNvSpPr/>
          <p:nvPr/>
        </p:nvSpPr>
        <p:spPr>
          <a:xfrm>
            <a:off x="4486500" y="3110045"/>
            <a:ext cx="3214800" cy="2514728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>
            <a:spAutoFit/>
          </a:bodyPr>
          <a:lstStyle/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000" spc="-1" dirty="0">
                <a:solidFill>
                  <a:srgbClr val="5A5A5C"/>
                </a:solidFill>
                <a:latin typeface="Myriad Arabic"/>
                <a:ea typeface="Myriad Arabic"/>
              </a:rPr>
              <a:t>Un</a:t>
            </a:r>
            <a:r>
              <a:rPr lang="es-MX" sz="2000" b="0" strike="noStrike" spc="-1" dirty="0">
                <a:solidFill>
                  <a:srgbClr val="5A5A5C"/>
                </a:solidFill>
                <a:latin typeface="Myriad Arabic"/>
                <a:ea typeface="Myriad Arabic"/>
              </a:rPr>
              <a:t> Representante del empleador y suplente</a:t>
            </a:r>
          </a:p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000" spc="-1" dirty="0">
                <a:solidFill>
                  <a:srgbClr val="5A5A5C"/>
                </a:solidFill>
                <a:latin typeface="Myriad Arabic"/>
                <a:ea typeface="Myriad Arabic"/>
              </a:rPr>
              <a:t>Un representante de los trabajadores y suplente (Votación secreta)</a:t>
            </a:r>
            <a:r>
              <a:rPr lang="es-MX" sz="2000" b="0" strike="noStrike" spc="-1" dirty="0">
                <a:solidFill>
                  <a:srgbClr val="5A5A5C"/>
                </a:solidFill>
                <a:latin typeface="Myriad Arabic"/>
                <a:ea typeface="Myriad Arabic"/>
              </a:rPr>
              <a:t>.</a:t>
            </a:r>
          </a:p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000" b="0" strike="noStrike" spc="-1" dirty="0">
                <a:solidFill>
                  <a:srgbClr val="5A5A5C"/>
                </a:solidFill>
                <a:latin typeface="Myriad Arabic"/>
              </a:rPr>
              <a:t>Vigencia 2 años</a:t>
            </a:r>
          </a:p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000" spc="-1" dirty="0">
                <a:solidFill>
                  <a:srgbClr val="5A5A5C"/>
                </a:solidFill>
                <a:latin typeface="Myriad Arabic"/>
              </a:rPr>
              <a:t>Reuniones cada 3 meses</a:t>
            </a: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93628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10083960" y="4827600"/>
            <a:ext cx="2108160" cy="2035080"/>
          </a:xfrm>
          <a:custGeom>
            <a:avLst/>
            <a:gdLst/>
            <a:ahLst/>
            <a:cxnLst/>
            <a:rect l="l" t="t" r="r" b="b"/>
            <a:pathLst>
              <a:path w="2108719" h="2034074">
                <a:moveTo>
                  <a:pt x="2108719" y="0"/>
                </a:moveTo>
                <a:lnTo>
                  <a:pt x="2108719" y="2015412"/>
                </a:lnTo>
                <a:lnTo>
                  <a:pt x="0" y="2034074"/>
                </a:lnTo>
                <a:lnTo>
                  <a:pt x="2108719" y="0"/>
                </a:lnTo>
                <a:close/>
              </a:path>
            </a:pathLst>
          </a:custGeom>
          <a:solidFill>
            <a:srgbClr val="C35C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" name="CustomShape 2"/>
          <p:cNvSpPr/>
          <p:nvPr/>
        </p:nvSpPr>
        <p:spPr>
          <a:xfrm>
            <a:off x="6070680" y="5881680"/>
            <a:ext cx="6121440" cy="1008000"/>
          </a:xfrm>
          <a:custGeom>
            <a:avLst/>
            <a:gdLst/>
            <a:ahLst/>
            <a:cxnLst/>
            <a:rect l="l" t="t" r="r" b="b"/>
            <a:pathLst>
              <a:path w="6120882" h="1007707">
                <a:moveTo>
                  <a:pt x="0" y="989045"/>
                </a:moveTo>
                <a:lnTo>
                  <a:pt x="6120882" y="0"/>
                </a:lnTo>
                <a:lnTo>
                  <a:pt x="6120882" y="1007707"/>
                </a:lnTo>
                <a:lnTo>
                  <a:pt x="0" y="989045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" name="CustomShape 3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4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CustomShape 5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6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" name="CustomShape 7"/>
          <p:cNvSpPr/>
          <p:nvPr/>
        </p:nvSpPr>
        <p:spPr>
          <a:xfrm>
            <a:off x="8285040" y="5430960"/>
            <a:ext cx="3918240" cy="1455480"/>
          </a:xfrm>
          <a:custGeom>
            <a:avLst/>
            <a:gdLst/>
            <a:ahLst/>
            <a:cxnLst/>
            <a:rect l="l" t="t" r="r" b="b"/>
            <a:pathLst>
              <a:path w="3918857" h="1455576">
                <a:moveTo>
                  <a:pt x="3918857" y="0"/>
                </a:moveTo>
                <a:lnTo>
                  <a:pt x="0" y="1455576"/>
                </a:lnTo>
                <a:lnTo>
                  <a:pt x="3900196" y="1455576"/>
                </a:lnTo>
                <a:lnTo>
                  <a:pt x="3918857" y="0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8"/>
          <p:cNvSpPr/>
          <p:nvPr/>
        </p:nvSpPr>
        <p:spPr>
          <a:xfrm>
            <a:off x="8002440" y="5919840"/>
            <a:ext cx="1530360" cy="969840"/>
          </a:xfrm>
          <a:custGeom>
            <a:avLst/>
            <a:gdLst/>
            <a:ahLst/>
            <a:cxnLst/>
            <a:rect l="l" t="t" r="r" b="b"/>
            <a:pathLst>
              <a:path w="1530220" h="970384">
                <a:moveTo>
                  <a:pt x="0" y="951722"/>
                </a:moveTo>
                <a:lnTo>
                  <a:pt x="970383" y="0"/>
                </a:lnTo>
                <a:lnTo>
                  <a:pt x="1530220" y="970384"/>
                </a:lnTo>
                <a:lnTo>
                  <a:pt x="0" y="951722"/>
                </a:lnTo>
                <a:close/>
              </a:path>
            </a:pathLst>
          </a:custGeom>
          <a:gradFill rotWithShape="0">
            <a:gsLst>
              <a:gs pos="0">
                <a:srgbClr val="DB8A2E"/>
              </a:gs>
              <a:gs pos="100000">
                <a:srgbClr val="D07C29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5" name="Imagen 25"/>
          <p:cNvPicPr/>
          <p:nvPr/>
        </p:nvPicPr>
        <p:blipFill>
          <a:blip r:embed="rId3"/>
          <a:stretch/>
        </p:blipFill>
        <p:spPr>
          <a:xfrm>
            <a:off x="7129440" y="-15840"/>
            <a:ext cx="4962600" cy="2479680"/>
          </a:xfrm>
          <a:prstGeom prst="rect">
            <a:avLst/>
          </a:prstGeom>
          <a:ln>
            <a:noFill/>
          </a:ln>
        </p:spPr>
      </p:pic>
      <p:pic>
        <p:nvPicPr>
          <p:cNvPr id="106" name="Imagen 26"/>
          <p:cNvPicPr/>
          <p:nvPr/>
        </p:nvPicPr>
        <p:blipFill>
          <a:blip r:embed="rId4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07" name="CustomShape 9"/>
          <p:cNvSpPr/>
          <p:nvPr/>
        </p:nvSpPr>
        <p:spPr>
          <a:xfrm>
            <a:off x="8583480" y="5257800"/>
            <a:ext cx="3614760" cy="1620720"/>
          </a:xfrm>
          <a:custGeom>
            <a:avLst/>
            <a:gdLst/>
            <a:ahLst/>
            <a:cxnLst/>
            <a:rect l="l" t="t" r="r" b="b"/>
            <a:pathLst>
              <a:path w="3616036" h="1620982">
                <a:moveTo>
                  <a:pt x="0" y="1620982"/>
                </a:moveTo>
                <a:lnTo>
                  <a:pt x="3616036" y="1620982"/>
                </a:lnTo>
                <a:lnTo>
                  <a:pt x="3616036" y="623455"/>
                </a:lnTo>
                <a:lnTo>
                  <a:pt x="2784764" y="0"/>
                </a:lnTo>
                <a:lnTo>
                  <a:pt x="0" y="1620982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1" name="CustomShape 13"/>
          <p:cNvSpPr/>
          <p:nvPr/>
        </p:nvSpPr>
        <p:spPr>
          <a:xfrm>
            <a:off x="2000235" y="1333440"/>
            <a:ext cx="7943970" cy="7100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 anchor="ctr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MX" sz="4000" b="1" spc="-1" dirty="0">
                <a:solidFill>
                  <a:srgbClr val="5A5A5C"/>
                </a:solidFill>
                <a:latin typeface="Futura Md BT"/>
              </a:rPr>
              <a:t>PUNTOS DE ENCUENTRO</a:t>
            </a:r>
          </a:p>
        </p:txBody>
      </p:sp>
    </p:spTree>
    <p:extLst>
      <p:ext uri="{BB962C8B-B14F-4D97-AF65-F5344CB8AC3E}">
        <p14:creationId xmlns:p14="http://schemas.microsoft.com/office/powerpoint/2010/main" val="18260375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2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3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4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7" name="Imagen 8"/>
          <p:cNvPicPr/>
          <p:nvPr/>
        </p:nvPicPr>
        <p:blipFill>
          <a:blip r:embed="rId2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59" name="TextShape 5"/>
          <p:cNvSpPr txBox="1"/>
          <p:nvPr/>
        </p:nvSpPr>
        <p:spPr>
          <a:xfrm>
            <a:off x="2407500" y="1393920"/>
            <a:ext cx="8982000" cy="7952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MX" sz="4000" b="1" spc="-1" dirty="0">
                <a:solidFill>
                  <a:srgbClr val="505052"/>
                </a:solidFill>
                <a:latin typeface="Futura Md BT"/>
              </a:rPr>
              <a:t>PELIGRO Y RIESGO</a:t>
            </a:r>
            <a:endParaRPr lang="en-US" sz="4000" b="0" strike="noStrike" spc="-1" dirty="0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" name="CustomShape 1"/>
          <p:cNvSpPr/>
          <p:nvPr/>
        </p:nvSpPr>
        <p:spPr>
          <a:xfrm>
            <a:off x="10083960" y="4827600"/>
            <a:ext cx="2108160" cy="2035080"/>
          </a:xfrm>
          <a:custGeom>
            <a:avLst/>
            <a:gdLst/>
            <a:ahLst/>
            <a:cxnLst/>
            <a:rect l="l" t="t" r="r" b="b"/>
            <a:pathLst>
              <a:path w="2108719" h="2034074">
                <a:moveTo>
                  <a:pt x="2108719" y="0"/>
                </a:moveTo>
                <a:lnTo>
                  <a:pt x="2108719" y="2015412"/>
                </a:lnTo>
                <a:lnTo>
                  <a:pt x="0" y="2034074"/>
                </a:lnTo>
                <a:lnTo>
                  <a:pt x="2108719" y="0"/>
                </a:lnTo>
                <a:close/>
              </a:path>
            </a:pathLst>
          </a:custGeom>
          <a:solidFill>
            <a:srgbClr val="C35C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CustomShape 2"/>
          <p:cNvSpPr/>
          <p:nvPr/>
        </p:nvSpPr>
        <p:spPr>
          <a:xfrm>
            <a:off x="6070680" y="5881680"/>
            <a:ext cx="6121440" cy="1008000"/>
          </a:xfrm>
          <a:custGeom>
            <a:avLst/>
            <a:gdLst/>
            <a:ahLst/>
            <a:cxnLst/>
            <a:rect l="l" t="t" r="r" b="b"/>
            <a:pathLst>
              <a:path w="6120882" h="1007707">
                <a:moveTo>
                  <a:pt x="0" y="989045"/>
                </a:moveTo>
                <a:lnTo>
                  <a:pt x="6120882" y="0"/>
                </a:lnTo>
                <a:lnTo>
                  <a:pt x="6120882" y="1007707"/>
                </a:lnTo>
                <a:lnTo>
                  <a:pt x="0" y="989045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CustomShape 8"/>
          <p:cNvSpPr/>
          <p:nvPr/>
        </p:nvSpPr>
        <p:spPr>
          <a:xfrm>
            <a:off x="8002440" y="5919840"/>
            <a:ext cx="1530360" cy="969840"/>
          </a:xfrm>
          <a:custGeom>
            <a:avLst/>
            <a:gdLst/>
            <a:ahLst/>
            <a:cxnLst/>
            <a:rect l="l" t="t" r="r" b="b"/>
            <a:pathLst>
              <a:path w="1530220" h="970384">
                <a:moveTo>
                  <a:pt x="0" y="951722"/>
                </a:moveTo>
                <a:lnTo>
                  <a:pt x="970383" y="0"/>
                </a:lnTo>
                <a:lnTo>
                  <a:pt x="1530220" y="970384"/>
                </a:lnTo>
                <a:lnTo>
                  <a:pt x="0" y="951722"/>
                </a:lnTo>
                <a:close/>
              </a:path>
            </a:pathLst>
          </a:custGeom>
          <a:gradFill rotWithShape="0">
            <a:gsLst>
              <a:gs pos="0">
                <a:srgbClr val="DB8A2E"/>
              </a:gs>
              <a:gs pos="100000">
                <a:srgbClr val="D07C29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CustomShape 9"/>
          <p:cNvSpPr/>
          <p:nvPr/>
        </p:nvSpPr>
        <p:spPr>
          <a:xfrm>
            <a:off x="8583480" y="5257800"/>
            <a:ext cx="3614760" cy="1620720"/>
          </a:xfrm>
          <a:custGeom>
            <a:avLst/>
            <a:gdLst/>
            <a:ahLst/>
            <a:cxnLst/>
            <a:rect l="l" t="t" r="r" b="b"/>
            <a:pathLst>
              <a:path w="3616036" h="1620982">
                <a:moveTo>
                  <a:pt x="0" y="1620982"/>
                </a:moveTo>
                <a:lnTo>
                  <a:pt x="3616036" y="1620982"/>
                </a:lnTo>
                <a:lnTo>
                  <a:pt x="3616036" y="623455"/>
                </a:lnTo>
                <a:lnTo>
                  <a:pt x="2784764" y="0"/>
                </a:lnTo>
                <a:lnTo>
                  <a:pt x="0" y="1620982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aphicFrame>
        <p:nvGraphicFramePr>
          <p:cNvPr id="16" name="1 Diagrama"/>
          <p:cNvGraphicFramePr/>
          <p:nvPr>
            <p:extLst>
              <p:ext uri="{D42A27DB-BD31-4B8C-83A1-F6EECF244321}">
                <p14:modId xmlns:p14="http://schemas.microsoft.com/office/powerpoint/2010/main" val="2056461625"/>
              </p:ext>
            </p:extLst>
          </p:nvPr>
        </p:nvGraphicFramePr>
        <p:xfrm>
          <a:off x="647772" y="2673180"/>
          <a:ext cx="8050276" cy="34418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7" name="Picture 2" descr="Resultado de imagen para que es peligro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60" r="17028"/>
          <a:stretch/>
        </p:blipFill>
        <p:spPr bwMode="auto">
          <a:xfrm>
            <a:off x="9131400" y="2227320"/>
            <a:ext cx="2197932" cy="1938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Imagen relacionada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65" r="6244"/>
          <a:stretch/>
        </p:blipFill>
        <p:spPr bwMode="auto">
          <a:xfrm>
            <a:off x="9055264" y="4864092"/>
            <a:ext cx="2671192" cy="1223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9092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2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3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4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7" name="Imagen 8"/>
          <p:cNvPicPr/>
          <p:nvPr/>
        </p:nvPicPr>
        <p:blipFill>
          <a:blip r:embed="rId2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59" name="TextShape 5"/>
          <p:cNvSpPr txBox="1"/>
          <p:nvPr/>
        </p:nvSpPr>
        <p:spPr>
          <a:xfrm>
            <a:off x="1295400" y="1393920"/>
            <a:ext cx="10094100" cy="7952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MX" sz="4000" b="1" spc="-1" dirty="0">
                <a:solidFill>
                  <a:srgbClr val="505052"/>
                </a:solidFill>
                <a:latin typeface="Futura Md BT"/>
              </a:rPr>
              <a:t>PELIGROS ASOCIADOS A LA LABOR</a:t>
            </a:r>
            <a:endParaRPr lang="en-US" sz="4000" b="0" strike="noStrike" spc="-1" dirty="0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" name="CustomShape 1"/>
          <p:cNvSpPr/>
          <p:nvPr/>
        </p:nvSpPr>
        <p:spPr>
          <a:xfrm>
            <a:off x="10083960" y="4827600"/>
            <a:ext cx="2108160" cy="2035080"/>
          </a:xfrm>
          <a:custGeom>
            <a:avLst/>
            <a:gdLst/>
            <a:ahLst/>
            <a:cxnLst/>
            <a:rect l="l" t="t" r="r" b="b"/>
            <a:pathLst>
              <a:path w="2108719" h="2034074">
                <a:moveTo>
                  <a:pt x="2108719" y="0"/>
                </a:moveTo>
                <a:lnTo>
                  <a:pt x="2108719" y="2015412"/>
                </a:lnTo>
                <a:lnTo>
                  <a:pt x="0" y="2034074"/>
                </a:lnTo>
                <a:lnTo>
                  <a:pt x="2108719" y="0"/>
                </a:lnTo>
                <a:close/>
              </a:path>
            </a:pathLst>
          </a:custGeom>
          <a:solidFill>
            <a:srgbClr val="C35C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CustomShape 2"/>
          <p:cNvSpPr/>
          <p:nvPr/>
        </p:nvSpPr>
        <p:spPr>
          <a:xfrm>
            <a:off x="6070680" y="5881680"/>
            <a:ext cx="6121440" cy="1008000"/>
          </a:xfrm>
          <a:custGeom>
            <a:avLst/>
            <a:gdLst/>
            <a:ahLst/>
            <a:cxnLst/>
            <a:rect l="l" t="t" r="r" b="b"/>
            <a:pathLst>
              <a:path w="6120882" h="1007707">
                <a:moveTo>
                  <a:pt x="0" y="989045"/>
                </a:moveTo>
                <a:lnTo>
                  <a:pt x="6120882" y="0"/>
                </a:lnTo>
                <a:lnTo>
                  <a:pt x="6120882" y="1007707"/>
                </a:lnTo>
                <a:lnTo>
                  <a:pt x="0" y="989045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CustomShape 8"/>
          <p:cNvSpPr/>
          <p:nvPr/>
        </p:nvSpPr>
        <p:spPr>
          <a:xfrm>
            <a:off x="8002440" y="5919840"/>
            <a:ext cx="1530360" cy="969840"/>
          </a:xfrm>
          <a:custGeom>
            <a:avLst/>
            <a:gdLst/>
            <a:ahLst/>
            <a:cxnLst/>
            <a:rect l="l" t="t" r="r" b="b"/>
            <a:pathLst>
              <a:path w="1530220" h="970384">
                <a:moveTo>
                  <a:pt x="0" y="951722"/>
                </a:moveTo>
                <a:lnTo>
                  <a:pt x="970383" y="0"/>
                </a:lnTo>
                <a:lnTo>
                  <a:pt x="1530220" y="970384"/>
                </a:lnTo>
                <a:lnTo>
                  <a:pt x="0" y="951722"/>
                </a:lnTo>
                <a:close/>
              </a:path>
            </a:pathLst>
          </a:custGeom>
          <a:gradFill rotWithShape="0">
            <a:gsLst>
              <a:gs pos="0">
                <a:srgbClr val="DB8A2E"/>
              </a:gs>
              <a:gs pos="100000">
                <a:srgbClr val="D07C29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CustomShape 9"/>
          <p:cNvSpPr/>
          <p:nvPr/>
        </p:nvSpPr>
        <p:spPr>
          <a:xfrm>
            <a:off x="8583480" y="5257800"/>
            <a:ext cx="3614760" cy="1620720"/>
          </a:xfrm>
          <a:custGeom>
            <a:avLst/>
            <a:gdLst/>
            <a:ahLst/>
            <a:cxnLst/>
            <a:rect l="l" t="t" r="r" b="b"/>
            <a:pathLst>
              <a:path w="3616036" h="1620982">
                <a:moveTo>
                  <a:pt x="0" y="1620982"/>
                </a:moveTo>
                <a:lnTo>
                  <a:pt x="3616036" y="1620982"/>
                </a:lnTo>
                <a:lnTo>
                  <a:pt x="3616036" y="623455"/>
                </a:lnTo>
                <a:lnTo>
                  <a:pt x="2784764" y="0"/>
                </a:lnTo>
                <a:lnTo>
                  <a:pt x="0" y="1620982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" name="Marcador de contenido 2"/>
          <p:cNvSpPr txBox="1">
            <a:spLocks/>
          </p:cNvSpPr>
          <p:nvPr/>
        </p:nvSpPr>
        <p:spPr>
          <a:xfrm>
            <a:off x="2591287" y="3680797"/>
            <a:ext cx="1288199" cy="598206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/>
              <a:t>Riesgo Biológico</a:t>
            </a:r>
            <a:endParaRPr lang="es-CO" dirty="0"/>
          </a:p>
        </p:txBody>
      </p:sp>
      <p:pic>
        <p:nvPicPr>
          <p:cNvPr id="21" name="Picture 2" descr="Amazon.com: Pegatina de riesgo biológico – calcomanía – troquelada –  símbolo de peligro biológico – rojo 1.50 pulgadas x 1.35 pulgadas:  Automotiv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199" y="2414522"/>
            <a:ext cx="1117283" cy="1117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 descr="Riesgo Eléctrico - Riesgos Laborales Informatic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6175" y="2447735"/>
            <a:ext cx="1211752" cy="1050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Marcador de contenido 2"/>
          <p:cNvSpPr txBox="1">
            <a:spLocks/>
          </p:cNvSpPr>
          <p:nvPr/>
        </p:nvSpPr>
        <p:spPr>
          <a:xfrm>
            <a:off x="4539728" y="3680797"/>
            <a:ext cx="1288199" cy="59820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3" charset="2"/>
              <a:buNone/>
            </a:pPr>
            <a:r>
              <a:rPr lang="es-MX" dirty="0"/>
              <a:t>Riesgo Eléctrico</a:t>
            </a:r>
            <a:endParaRPr lang="es-CO" dirty="0"/>
          </a:p>
        </p:txBody>
      </p:sp>
      <p:sp>
        <p:nvSpPr>
          <p:cNvPr id="24" name="Marcador de contenido 2"/>
          <p:cNvSpPr txBox="1">
            <a:spLocks/>
          </p:cNvSpPr>
          <p:nvPr/>
        </p:nvSpPr>
        <p:spPr>
          <a:xfrm>
            <a:off x="6488169" y="3680797"/>
            <a:ext cx="1518936" cy="5982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3" charset="2"/>
              <a:buNone/>
            </a:pPr>
            <a:r>
              <a:rPr lang="es-MX" dirty="0"/>
              <a:t>Riesgo Biomecánico</a:t>
            </a:r>
            <a:endParaRPr lang="es-CO" dirty="0"/>
          </a:p>
        </p:txBody>
      </p:sp>
      <p:pic>
        <p:nvPicPr>
          <p:cNvPr id="25" name="Picture 8" descr="Riesgo quimico: vectores, gráficos, imágenes vectoriales | Depositphotos®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1" t="10110" r="11814" b="12425"/>
          <a:stretch/>
        </p:blipFill>
        <p:spPr bwMode="auto">
          <a:xfrm>
            <a:off x="8667346" y="2360868"/>
            <a:ext cx="1343412" cy="1137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Marcador de contenido 2"/>
          <p:cNvSpPr txBox="1">
            <a:spLocks/>
          </p:cNvSpPr>
          <p:nvPr/>
        </p:nvSpPr>
        <p:spPr>
          <a:xfrm>
            <a:off x="8667346" y="3675125"/>
            <a:ext cx="1288199" cy="59820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3" charset="2"/>
              <a:buNone/>
            </a:pPr>
            <a:r>
              <a:rPr lang="es-MX" dirty="0"/>
              <a:t>Riesgo Químico</a:t>
            </a:r>
            <a:endParaRPr lang="es-CO" dirty="0"/>
          </a:p>
        </p:txBody>
      </p:sp>
      <p:pic>
        <p:nvPicPr>
          <p:cNvPr id="28" name="Picture 10" descr="Sistema de Gestión de Seguridad y Salud en el trabajo :: SELECAP S.A.S.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84" r="51393"/>
          <a:stretch/>
        </p:blipFill>
        <p:spPr bwMode="auto">
          <a:xfrm>
            <a:off x="2743771" y="4511601"/>
            <a:ext cx="1041711" cy="1033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10" descr="Sistema de Gestión de Seguridad y Salud en el trabajo :: SELECAP S.A.S.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234" b="51058"/>
          <a:stretch/>
        </p:blipFill>
        <p:spPr bwMode="auto">
          <a:xfrm>
            <a:off x="6725083" y="2482919"/>
            <a:ext cx="1045106" cy="1048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Marcador de contenido 2"/>
          <p:cNvSpPr txBox="1">
            <a:spLocks/>
          </p:cNvSpPr>
          <p:nvPr/>
        </p:nvSpPr>
        <p:spPr>
          <a:xfrm>
            <a:off x="2591287" y="5627813"/>
            <a:ext cx="1288199" cy="59820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3" charset="2"/>
              <a:buNone/>
            </a:pPr>
            <a:r>
              <a:rPr lang="es-MX" dirty="0"/>
              <a:t>Riesgo Mecánico</a:t>
            </a:r>
            <a:endParaRPr lang="es-CO" dirty="0"/>
          </a:p>
        </p:txBody>
      </p:sp>
      <p:sp>
        <p:nvSpPr>
          <p:cNvPr id="31" name="Marcador de contenido 2"/>
          <p:cNvSpPr txBox="1">
            <a:spLocks/>
          </p:cNvSpPr>
          <p:nvPr/>
        </p:nvSpPr>
        <p:spPr>
          <a:xfrm>
            <a:off x="4539728" y="5627813"/>
            <a:ext cx="1288199" cy="59820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3" charset="2"/>
              <a:buNone/>
            </a:pPr>
            <a:r>
              <a:rPr lang="es-MX" dirty="0"/>
              <a:t>Riesgo Ruido</a:t>
            </a:r>
            <a:endParaRPr lang="es-CO" dirty="0"/>
          </a:p>
        </p:txBody>
      </p:sp>
      <p:sp>
        <p:nvSpPr>
          <p:cNvPr id="33" name="Marcador de contenido 2"/>
          <p:cNvSpPr txBox="1">
            <a:spLocks/>
          </p:cNvSpPr>
          <p:nvPr/>
        </p:nvSpPr>
        <p:spPr>
          <a:xfrm>
            <a:off x="6523801" y="5826893"/>
            <a:ext cx="1508784" cy="5054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3" charset="2"/>
              <a:buNone/>
            </a:pPr>
            <a:r>
              <a:rPr lang="es-MX" sz="2000" dirty="0"/>
              <a:t>Riesgo Incendio</a:t>
            </a:r>
            <a:endParaRPr lang="es-CO" sz="2000" dirty="0"/>
          </a:p>
        </p:txBody>
      </p:sp>
      <p:pic>
        <p:nvPicPr>
          <p:cNvPr id="35" name="Picture 14" descr="Señal / Cartel de Riesgo de incendio | Seguridad Ríos y Ortiz S.L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73" b="10436"/>
          <a:stretch/>
        </p:blipFill>
        <p:spPr bwMode="auto">
          <a:xfrm>
            <a:off x="6658620" y="4567310"/>
            <a:ext cx="1197421" cy="1084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64085" y="4650174"/>
            <a:ext cx="1031070" cy="902186"/>
          </a:xfrm>
          <a:prstGeom prst="rect">
            <a:avLst/>
          </a:prstGeom>
        </p:spPr>
      </p:pic>
      <p:sp>
        <p:nvSpPr>
          <p:cNvPr id="36" name="Marcador de contenido 2"/>
          <p:cNvSpPr txBox="1">
            <a:spLocks/>
          </p:cNvSpPr>
          <p:nvPr/>
        </p:nvSpPr>
        <p:spPr>
          <a:xfrm>
            <a:off x="8539440" y="5699892"/>
            <a:ext cx="2028114" cy="867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3" charset="2"/>
              <a:buNone/>
            </a:pPr>
            <a:r>
              <a:rPr lang="es-MX" dirty="0"/>
              <a:t>Riesgo Caída mismo nivel</a:t>
            </a:r>
            <a:endParaRPr lang="es-CO" dirty="0"/>
          </a:p>
        </p:txBody>
      </p:sp>
      <p:pic>
        <p:nvPicPr>
          <p:cNvPr id="2052" name="Picture 4" descr="RIESGO PÚBLICO E IDENTIFICACIÓN DE AMENAZAS | PSICOLOGÍA JURÍDICA Y FORENSE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227" y="4593512"/>
            <a:ext cx="1425575" cy="1333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Pegatina Peligro - ruido - Prevención de riesgos laborales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2138" y="4576756"/>
            <a:ext cx="1139825" cy="963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76493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2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3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4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7" name="Imagen 8"/>
          <p:cNvPicPr/>
          <p:nvPr/>
        </p:nvPicPr>
        <p:blipFill>
          <a:blip r:embed="rId2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59" name="TextShape 5"/>
          <p:cNvSpPr txBox="1"/>
          <p:nvPr/>
        </p:nvSpPr>
        <p:spPr>
          <a:xfrm>
            <a:off x="2407500" y="1393920"/>
            <a:ext cx="8982000" cy="7952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CO" sz="4000" b="1" strike="noStrike" spc="-1" dirty="0">
                <a:solidFill>
                  <a:srgbClr val="505052"/>
                </a:solidFill>
                <a:latin typeface="Futura Md BT"/>
              </a:rPr>
              <a:t>INCIDENTE DE TRABAJO</a:t>
            </a:r>
            <a:endParaRPr lang="en-US" sz="4000" b="0" strike="noStrike" spc="-1" dirty="0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60" name="TextShape 6"/>
          <p:cNvSpPr txBox="1"/>
          <p:nvPr/>
        </p:nvSpPr>
        <p:spPr>
          <a:xfrm>
            <a:off x="696420" y="2600670"/>
            <a:ext cx="7887060" cy="136188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6000"/>
          </a:bodyPr>
          <a:lstStyle/>
          <a:p>
            <a:pPr lvl="0">
              <a:defRPr/>
            </a:pPr>
            <a:r>
              <a:rPr lang="es-CO" sz="2400" dirty="0"/>
              <a:t>Todo suceso ocurrido durante el trabajo o en relación con él, en que el trabajador casi sufre una lesión.</a:t>
            </a:r>
            <a:endParaRPr lang="es-CO" sz="2400" dirty="0">
              <a:ea typeface="Times New Roman"/>
              <a:cs typeface="Times New Roman"/>
            </a:endParaRPr>
          </a:p>
        </p:txBody>
      </p:sp>
      <p:sp>
        <p:nvSpPr>
          <p:cNvPr id="10" name="CustomShape 1"/>
          <p:cNvSpPr/>
          <p:nvPr/>
        </p:nvSpPr>
        <p:spPr>
          <a:xfrm>
            <a:off x="10083960" y="4827600"/>
            <a:ext cx="2108160" cy="2035080"/>
          </a:xfrm>
          <a:custGeom>
            <a:avLst/>
            <a:gdLst/>
            <a:ahLst/>
            <a:cxnLst/>
            <a:rect l="l" t="t" r="r" b="b"/>
            <a:pathLst>
              <a:path w="2108719" h="2034074">
                <a:moveTo>
                  <a:pt x="2108719" y="0"/>
                </a:moveTo>
                <a:lnTo>
                  <a:pt x="2108719" y="2015412"/>
                </a:lnTo>
                <a:lnTo>
                  <a:pt x="0" y="2034074"/>
                </a:lnTo>
                <a:lnTo>
                  <a:pt x="2108719" y="0"/>
                </a:lnTo>
                <a:close/>
              </a:path>
            </a:pathLst>
          </a:custGeom>
          <a:solidFill>
            <a:srgbClr val="C35C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CustomShape 2"/>
          <p:cNvSpPr/>
          <p:nvPr/>
        </p:nvSpPr>
        <p:spPr>
          <a:xfrm>
            <a:off x="6070680" y="5881680"/>
            <a:ext cx="6121440" cy="1008000"/>
          </a:xfrm>
          <a:custGeom>
            <a:avLst/>
            <a:gdLst/>
            <a:ahLst/>
            <a:cxnLst/>
            <a:rect l="l" t="t" r="r" b="b"/>
            <a:pathLst>
              <a:path w="6120882" h="1007707">
                <a:moveTo>
                  <a:pt x="0" y="989045"/>
                </a:moveTo>
                <a:lnTo>
                  <a:pt x="6120882" y="0"/>
                </a:lnTo>
                <a:lnTo>
                  <a:pt x="6120882" y="1007707"/>
                </a:lnTo>
                <a:lnTo>
                  <a:pt x="0" y="989045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CustomShape 8"/>
          <p:cNvSpPr/>
          <p:nvPr/>
        </p:nvSpPr>
        <p:spPr>
          <a:xfrm>
            <a:off x="8002440" y="5919840"/>
            <a:ext cx="1530360" cy="969840"/>
          </a:xfrm>
          <a:custGeom>
            <a:avLst/>
            <a:gdLst/>
            <a:ahLst/>
            <a:cxnLst/>
            <a:rect l="l" t="t" r="r" b="b"/>
            <a:pathLst>
              <a:path w="1530220" h="970384">
                <a:moveTo>
                  <a:pt x="0" y="951722"/>
                </a:moveTo>
                <a:lnTo>
                  <a:pt x="970383" y="0"/>
                </a:lnTo>
                <a:lnTo>
                  <a:pt x="1530220" y="970384"/>
                </a:lnTo>
                <a:lnTo>
                  <a:pt x="0" y="951722"/>
                </a:lnTo>
                <a:close/>
              </a:path>
            </a:pathLst>
          </a:custGeom>
          <a:gradFill rotWithShape="0">
            <a:gsLst>
              <a:gs pos="0">
                <a:srgbClr val="DB8A2E"/>
              </a:gs>
              <a:gs pos="100000">
                <a:srgbClr val="D07C29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CustomShape 9"/>
          <p:cNvSpPr/>
          <p:nvPr/>
        </p:nvSpPr>
        <p:spPr>
          <a:xfrm>
            <a:off x="8583480" y="5257800"/>
            <a:ext cx="3614760" cy="1620720"/>
          </a:xfrm>
          <a:custGeom>
            <a:avLst/>
            <a:gdLst/>
            <a:ahLst/>
            <a:cxnLst/>
            <a:rect l="l" t="t" r="r" b="b"/>
            <a:pathLst>
              <a:path w="3616036" h="1620982">
                <a:moveTo>
                  <a:pt x="0" y="1620982"/>
                </a:moveTo>
                <a:lnTo>
                  <a:pt x="3616036" y="1620982"/>
                </a:lnTo>
                <a:lnTo>
                  <a:pt x="3616036" y="623455"/>
                </a:lnTo>
                <a:lnTo>
                  <a:pt x="2784764" y="0"/>
                </a:lnTo>
                <a:lnTo>
                  <a:pt x="0" y="1620982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" name="Imagen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6849" y="1944396"/>
            <a:ext cx="2759129" cy="3362688"/>
          </a:xfrm>
          <a:prstGeom prst="rect">
            <a:avLst/>
          </a:prstGeom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3958" y="3625740"/>
            <a:ext cx="5912742" cy="2899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649036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2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3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4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7" name="Imagen 8"/>
          <p:cNvPicPr/>
          <p:nvPr/>
        </p:nvPicPr>
        <p:blipFill>
          <a:blip r:embed="rId2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59" name="TextShape 5"/>
          <p:cNvSpPr txBox="1"/>
          <p:nvPr/>
        </p:nvSpPr>
        <p:spPr>
          <a:xfrm>
            <a:off x="552450" y="1393920"/>
            <a:ext cx="10993528" cy="7952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s-CO" sz="4000" b="1" strike="noStrike" spc="-1" dirty="0">
                <a:solidFill>
                  <a:srgbClr val="505052"/>
                </a:solidFill>
                <a:latin typeface="Futura Md BT"/>
              </a:rPr>
              <a:t>¿</a:t>
            </a:r>
            <a:r>
              <a:rPr lang="es-CO" sz="3600" b="1" strike="noStrike" spc="-1" dirty="0">
                <a:solidFill>
                  <a:srgbClr val="505052"/>
                </a:solidFill>
                <a:latin typeface="Futura Md BT"/>
              </a:rPr>
              <a:t>CÓMO REPORTAR LOS INCIDENTE DE TRABAJO?</a:t>
            </a:r>
            <a:endParaRPr lang="en-US" sz="3600" b="0" strike="noStrike" spc="-1" dirty="0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" name="CustomShape 1"/>
          <p:cNvSpPr/>
          <p:nvPr/>
        </p:nvSpPr>
        <p:spPr>
          <a:xfrm>
            <a:off x="10083960" y="4827600"/>
            <a:ext cx="2108160" cy="2035080"/>
          </a:xfrm>
          <a:custGeom>
            <a:avLst/>
            <a:gdLst/>
            <a:ahLst/>
            <a:cxnLst/>
            <a:rect l="l" t="t" r="r" b="b"/>
            <a:pathLst>
              <a:path w="2108719" h="2034074">
                <a:moveTo>
                  <a:pt x="2108719" y="0"/>
                </a:moveTo>
                <a:lnTo>
                  <a:pt x="2108719" y="2015412"/>
                </a:lnTo>
                <a:lnTo>
                  <a:pt x="0" y="2034074"/>
                </a:lnTo>
                <a:lnTo>
                  <a:pt x="2108719" y="0"/>
                </a:lnTo>
                <a:close/>
              </a:path>
            </a:pathLst>
          </a:custGeom>
          <a:solidFill>
            <a:srgbClr val="C35C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CustomShape 2"/>
          <p:cNvSpPr/>
          <p:nvPr/>
        </p:nvSpPr>
        <p:spPr>
          <a:xfrm>
            <a:off x="6070680" y="5881680"/>
            <a:ext cx="6121440" cy="1008000"/>
          </a:xfrm>
          <a:custGeom>
            <a:avLst/>
            <a:gdLst/>
            <a:ahLst/>
            <a:cxnLst/>
            <a:rect l="l" t="t" r="r" b="b"/>
            <a:pathLst>
              <a:path w="6120882" h="1007707">
                <a:moveTo>
                  <a:pt x="0" y="989045"/>
                </a:moveTo>
                <a:lnTo>
                  <a:pt x="6120882" y="0"/>
                </a:lnTo>
                <a:lnTo>
                  <a:pt x="6120882" y="1007707"/>
                </a:lnTo>
                <a:lnTo>
                  <a:pt x="0" y="989045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CustomShape 8"/>
          <p:cNvSpPr/>
          <p:nvPr/>
        </p:nvSpPr>
        <p:spPr>
          <a:xfrm>
            <a:off x="8002440" y="5919840"/>
            <a:ext cx="1530360" cy="969840"/>
          </a:xfrm>
          <a:custGeom>
            <a:avLst/>
            <a:gdLst/>
            <a:ahLst/>
            <a:cxnLst/>
            <a:rect l="l" t="t" r="r" b="b"/>
            <a:pathLst>
              <a:path w="1530220" h="970384">
                <a:moveTo>
                  <a:pt x="0" y="951722"/>
                </a:moveTo>
                <a:lnTo>
                  <a:pt x="970383" y="0"/>
                </a:lnTo>
                <a:lnTo>
                  <a:pt x="1530220" y="970384"/>
                </a:lnTo>
                <a:lnTo>
                  <a:pt x="0" y="951722"/>
                </a:lnTo>
                <a:close/>
              </a:path>
            </a:pathLst>
          </a:custGeom>
          <a:gradFill rotWithShape="0">
            <a:gsLst>
              <a:gs pos="0">
                <a:srgbClr val="DB8A2E"/>
              </a:gs>
              <a:gs pos="100000">
                <a:srgbClr val="D07C29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CustomShape 9"/>
          <p:cNvSpPr/>
          <p:nvPr/>
        </p:nvSpPr>
        <p:spPr>
          <a:xfrm>
            <a:off x="8583480" y="5257800"/>
            <a:ext cx="3614760" cy="1620720"/>
          </a:xfrm>
          <a:custGeom>
            <a:avLst/>
            <a:gdLst/>
            <a:ahLst/>
            <a:cxnLst/>
            <a:rect l="l" t="t" r="r" b="b"/>
            <a:pathLst>
              <a:path w="3616036" h="1620982">
                <a:moveTo>
                  <a:pt x="0" y="1620982"/>
                </a:moveTo>
                <a:lnTo>
                  <a:pt x="3616036" y="1620982"/>
                </a:lnTo>
                <a:lnTo>
                  <a:pt x="3616036" y="623455"/>
                </a:lnTo>
                <a:lnTo>
                  <a:pt x="2784764" y="0"/>
                </a:lnTo>
                <a:lnTo>
                  <a:pt x="0" y="1620982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290" y="2265480"/>
            <a:ext cx="11031233" cy="435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6145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2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3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4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7" name="Imagen 8"/>
          <p:cNvPicPr/>
          <p:nvPr/>
        </p:nvPicPr>
        <p:blipFill>
          <a:blip r:embed="rId2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59" name="TextShape 5"/>
          <p:cNvSpPr txBox="1"/>
          <p:nvPr/>
        </p:nvSpPr>
        <p:spPr>
          <a:xfrm>
            <a:off x="324000" y="2246790"/>
            <a:ext cx="8982000" cy="7952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CO" sz="4000" b="1" strike="noStrike" spc="-1" dirty="0">
                <a:solidFill>
                  <a:srgbClr val="505052"/>
                </a:solidFill>
                <a:latin typeface="Futura Md BT"/>
              </a:rPr>
              <a:t>ENFERMEDAD LABORAL</a:t>
            </a:r>
            <a:endParaRPr lang="en-US" sz="4000" b="0" strike="noStrike" spc="-1" dirty="0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60" name="TextShape 6"/>
          <p:cNvSpPr txBox="1"/>
          <p:nvPr/>
        </p:nvSpPr>
        <p:spPr>
          <a:xfrm>
            <a:off x="794280" y="3151860"/>
            <a:ext cx="5281380" cy="136188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6000" lnSpcReduction="10000"/>
          </a:bodyPr>
          <a:lstStyle/>
          <a:p>
            <a:pPr lvl="0">
              <a:defRPr/>
            </a:pPr>
            <a:r>
              <a:rPr lang="es-MX" sz="2400" dirty="0"/>
              <a:t>Estado patológico que sobreviene como consecuencia del trabajo desempeñado por un periodo de tiempo. </a:t>
            </a:r>
          </a:p>
        </p:txBody>
      </p:sp>
      <p:sp>
        <p:nvSpPr>
          <p:cNvPr id="10" name="CustomShape 1"/>
          <p:cNvSpPr/>
          <p:nvPr/>
        </p:nvSpPr>
        <p:spPr>
          <a:xfrm>
            <a:off x="10083960" y="4827600"/>
            <a:ext cx="2108160" cy="2035080"/>
          </a:xfrm>
          <a:custGeom>
            <a:avLst/>
            <a:gdLst/>
            <a:ahLst/>
            <a:cxnLst/>
            <a:rect l="l" t="t" r="r" b="b"/>
            <a:pathLst>
              <a:path w="2108719" h="2034074">
                <a:moveTo>
                  <a:pt x="2108719" y="0"/>
                </a:moveTo>
                <a:lnTo>
                  <a:pt x="2108719" y="2015412"/>
                </a:lnTo>
                <a:lnTo>
                  <a:pt x="0" y="2034074"/>
                </a:lnTo>
                <a:lnTo>
                  <a:pt x="2108719" y="0"/>
                </a:lnTo>
                <a:close/>
              </a:path>
            </a:pathLst>
          </a:custGeom>
          <a:solidFill>
            <a:srgbClr val="C35C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CustomShape 2"/>
          <p:cNvSpPr/>
          <p:nvPr/>
        </p:nvSpPr>
        <p:spPr>
          <a:xfrm>
            <a:off x="6070680" y="5881680"/>
            <a:ext cx="6121440" cy="1008000"/>
          </a:xfrm>
          <a:custGeom>
            <a:avLst/>
            <a:gdLst/>
            <a:ahLst/>
            <a:cxnLst/>
            <a:rect l="l" t="t" r="r" b="b"/>
            <a:pathLst>
              <a:path w="6120882" h="1007707">
                <a:moveTo>
                  <a:pt x="0" y="989045"/>
                </a:moveTo>
                <a:lnTo>
                  <a:pt x="6120882" y="0"/>
                </a:lnTo>
                <a:lnTo>
                  <a:pt x="6120882" y="1007707"/>
                </a:lnTo>
                <a:lnTo>
                  <a:pt x="0" y="989045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CustomShape 8"/>
          <p:cNvSpPr/>
          <p:nvPr/>
        </p:nvSpPr>
        <p:spPr>
          <a:xfrm>
            <a:off x="8002440" y="5919840"/>
            <a:ext cx="1530360" cy="969840"/>
          </a:xfrm>
          <a:custGeom>
            <a:avLst/>
            <a:gdLst/>
            <a:ahLst/>
            <a:cxnLst/>
            <a:rect l="l" t="t" r="r" b="b"/>
            <a:pathLst>
              <a:path w="1530220" h="970384">
                <a:moveTo>
                  <a:pt x="0" y="951722"/>
                </a:moveTo>
                <a:lnTo>
                  <a:pt x="970383" y="0"/>
                </a:lnTo>
                <a:lnTo>
                  <a:pt x="1530220" y="970384"/>
                </a:lnTo>
                <a:lnTo>
                  <a:pt x="0" y="951722"/>
                </a:lnTo>
                <a:close/>
              </a:path>
            </a:pathLst>
          </a:custGeom>
          <a:gradFill rotWithShape="0">
            <a:gsLst>
              <a:gs pos="0">
                <a:srgbClr val="DB8A2E"/>
              </a:gs>
              <a:gs pos="100000">
                <a:srgbClr val="D07C29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CustomShape 9"/>
          <p:cNvSpPr/>
          <p:nvPr/>
        </p:nvSpPr>
        <p:spPr>
          <a:xfrm>
            <a:off x="8583480" y="5257800"/>
            <a:ext cx="3614760" cy="1620720"/>
          </a:xfrm>
          <a:custGeom>
            <a:avLst/>
            <a:gdLst/>
            <a:ahLst/>
            <a:cxnLst/>
            <a:rect l="l" t="t" r="r" b="b"/>
            <a:pathLst>
              <a:path w="3616036" h="1620982">
                <a:moveTo>
                  <a:pt x="0" y="1620982"/>
                </a:moveTo>
                <a:lnTo>
                  <a:pt x="3616036" y="1620982"/>
                </a:lnTo>
                <a:lnTo>
                  <a:pt x="3616036" y="623455"/>
                </a:lnTo>
                <a:lnTo>
                  <a:pt x="2784764" y="0"/>
                </a:lnTo>
                <a:lnTo>
                  <a:pt x="0" y="1620982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6319" y="399569"/>
            <a:ext cx="4392961" cy="621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994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Imagen 52"/>
          <p:cNvPicPr/>
          <p:nvPr/>
        </p:nvPicPr>
        <p:blipFill>
          <a:blip r:embed="rId2"/>
          <a:stretch/>
        </p:blipFill>
        <p:spPr>
          <a:xfrm>
            <a:off x="-19080" y="122400"/>
            <a:ext cx="3517920" cy="5621040"/>
          </a:xfrm>
          <a:prstGeom prst="rect">
            <a:avLst/>
          </a:prstGeom>
          <a:ln>
            <a:noFill/>
          </a:ln>
        </p:spPr>
      </p:pic>
      <p:sp>
        <p:nvSpPr>
          <p:cNvPr id="56" name="CustomShape 1"/>
          <p:cNvSpPr/>
          <p:nvPr/>
        </p:nvSpPr>
        <p:spPr>
          <a:xfrm>
            <a:off x="57240" y="6037200"/>
            <a:ext cx="12147480" cy="820800"/>
          </a:xfrm>
          <a:custGeom>
            <a:avLst/>
            <a:gdLst/>
            <a:ahLst/>
            <a:cxnLst/>
            <a:rect l="l" t="t" r="r" b="b"/>
            <a:pathLst>
              <a:path w="12148457" h="821093">
                <a:moveTo>
                  <a:pt x="12148457" y="821093"/>
                </a:moveTo>
                <a:lnTo>
                  <a:pt x="12148457" y="279918"/>
                </a:lnTo>
                <a:lnTo>
                  <a:pt x="0" y="0"/>
                </a:lnTo>
                <a:lnTo>
                  <a:pt x="0" y="821093"/>
                </a:lnTo>
                <a:lnTo>
                  <a:pt x="12148457" y="821093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7" name="CustomShape 2"/>
          <p:cNvSpPr/>
          <p:nvPr/>
        </p:nvSpPr>
        <p:spPr>
          <a:xfrm>
            <a:off x="9914040" y="919080"/>
            <a:ext cx="2278080" cy="1347840"/>
          </a:xfrm>
          <a:custGeom>
            <a:avLst/>
            <a:gdLst/>
            <a:ahLst/>
            <a:cxnLst/>
            <a:rect l="l" t="t" r="r" b="b"/>
            <a:pathLst>
              <a:path w="2278505" h="1349114">
                <a:moveTo>
                  <a:pt x="2278505" y="1349114"/>
                </a:moveTo>
                <a:lnTo>
                  <a:pt x="2278505" y="59960"/>
                </a:lnTo>
                <a:lnTo>
                  <a:pt x="0" y="0"/>
                </a:lnTo>
                <a:lnTo>
                  <a:pt x="14991" y="209862"/>
                </a:lnTo>
                <a:lnTo>
                  <a:pt x="2278505" y="1349114"/>
                </a:lnTo>
                <a:close/>
              </a:path>
            </a:pathLst>
          </a:custGeom>
          <a:gradFill rotWithShape="0">
            <a:gsLst>
              <a:gs pos="0">
                <a:srgbClr val="DC8D2E"/>
              </a:gs>
              <a:gs pos="100000">
                <a:srgbClr val="C9672A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" name="CustomShape 3"/>
          <p:cNvSpPr/>
          <p:nvPr/>
        </p:nvSpPr>
        <p:spPr>
          <a:xfrm>
            <a:off x="958680" y="-14400"/>
            <a:ext cx="6431040" cy="94320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" name="CustomShape 4"/>
          <p:cNvSpPr/>
          <p:nvPr/>
        </p:nvSpPr>
        <p:spPr>
          <a:xfrm>
            <a:off x="958680" y="0"/>
            <a:ext cx="6431040" cy="91440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" name="CustomShape 5"/>
          <p:cNvSpPr/>
          <p:nvPr/>
        </p:nvSpPr>
        <p:spPr>
          <a:xfrm>
            <a:off x="10272600" y="0"/>
            <a:ext cx="1919520" cy="1424160"/>
          </a:xfrm>
          <a:custGeom>
            <a:avLst/>
            <a:gdLst/>
            <a:ahLst/>
            <a:cxnLst/>
            <a:rect l="l" t="t" r="r" b="b"/>
            <a:pathLst>
              <a:path w="1918741" h="1424065">
                <a:moveTo>
                  <a:pt x="0" y="1019331"/>
                </a:moveTo>
                <a:lnTo>
                  <a:pt x="1918741" y="1424065"/>
                </a:lnTo>
                <a:lnTo>
                  <a:pt x="1903751" y="0"/>
                </a:lnTo>
                <a:lnTo>
                  <a:pt x="89941" y="419724"/>
                </a:lnTo>
                <a:lnTo>
                  <a:pt x="0" y="1019331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" name="CustomShape 6"/>
          <p:cNvSpPr/>
          <p:nvPr/>
        </p:nvSpPr>
        <p:spPr>
          <a:xfrm>
            <a:off x="4289400" y="0"/>
            <a:ext cx="7824960" cy="1889280"/>
          </a:xfrm>
          <a:custGeom>
            <a:avLst/>
            <a:gdLst/>
            <a:ahLst/>
            <a:cxnLst/>
            <a:rect l="l" t="t" r="r" b="b"/>
            <a:pathLst>
              <a:path w="7824866" h="1888760">
                <a:moveTo>
                  <a:pt x="4586990" y="1888760"/>
                </a:moveTo>
                <a:lnTo>
                  <a:pt x="7824866" y="0"/>
                </a:lnTo>
                <a:lnTo>
                  <a:pt x="0" y="0"/>
                </a:lnTo>
                <a:lnTo>
                  <a:pt x="4586990" y="1888760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" name="CustomShape 7"/>
          <p:cNvSpPr/>
          <p:nvPr/>
        </p:nvSpPr>
        <p:spPr>
          <a:xfrm>
            <a:off x="3722760" y="-19080"/>
            <a:ext cx="8469360" cy="1528920"/>
          </a:xfrm>
          <a:custGeom>
            <a:avLst/>
            <a:gdLst/>
            <a:ahLst/>
            <a:cxnLst/>
            <a:rect l="l" t="t" r="r" b="b"/>
            <a:pathLst>
              <a:path w="8469442" h="1528997">
                <a:moveTo>
                  <a:pt x="0" y="0"/>
                </a:moveTo>
                <a:lnTo>
                  <a:pt x="8469442" y="14990"/>
                </a:lnTo>
                <a:lnTo>
                  <a:pt x="2563318" y="1528997"/>
                </a:lnTo>
                <a:lnTo>
                  <a:pt x="0" y="0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" name="CustomShape 8"/>
          <p:cNvSpPr/>
          <p:nvPr/>
        </p:nvSpPr>
        <p:spPr>
          <a:xfrm>
            <a:off x="4392720" y="5216400"/>
            <a:ext cx="2687400" cy="1641600"/>
          </a:xfrm>
          <a:custGeom>
            <a:avLst/>
            <a:gdLst/>
            <a:ahLst/>
            <a:cxnLst/>
            <a:rect l="l" t="t" r="r" b="b"/>
            <a:pathLst>
              <a:path w="2687217" h="1642187">
                <a:moveTo>
                  <a:pt x="597160" y="0"/>
                </a:moveTo>
                <a:lnTo>
                  <a:pt x="0" y="1567542"/>
                </a:lnTo>
                <a:lnTo>
                  <a:pt x="2687217" y="1642187"/>
                </a:lnTo>
                <a:lnTo>
                  <a:pt x="597160" y="0"/>
                </a:lnTo>
                <a:close/>
              </a:path>
            </a:pathLst>
          </a:custGeom>
          <a:gradFill rotWithShape="0">
            <a:gsLst>
              <a:gs pos="0">
                <a:srgbClr val="DC8D2E"/>
              </a:gs>
              <a:gs pos="100000">
                <a:srgbClr val="C9672A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4" name="CustomShape 9"/>
          <p:cNvSpPr/>
          <p:nvPr/>
        </p:nvSpPr>
        <p:spPr>
          <a:xfrm>
            <a:off x="0" y="4562640"/>
            <a:ext cx="3246480" cy="2127240"/>
          </a:xfrm>
          <a:custGeom>
            <a:avLst/>
            <a:gdLst/>
            <a:ahLst/>
            <a:cxnLst/>
            <a:rect l="l" t="t" r="r" b="b"/>
            <a:pathLst>
              <a:path w="3247053" h="2127380">
                <a:moveTo>
                  <a:pt x="0" y="0"/>
                </a:moveTo>
                <a:lnTo>
                  <a:pt x="3247053" y="2127380"/>
                </a:lnTo>
                <a:lnTo>
                  <a:pt x="18661" y="1847462"/>
                </a:lnTo>
                <a:lnTo>
                  <a:pt x="0" y="0"/>
                </a:lnTo>
                <a:close/>
              </a:path>
            </a:pathLst>
          </a:custGeom>
          <a:solidFill>
            <a:srgbClr val="C45F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5" name="CustomShape 10"/>
          <p:cNvSpPr/>
          <p:nvPr/>
        </p:nvSpPr>
        <p:spPr>
          <a:xfrm>
            <a:off x="-1440" y="5346720"/>
            <a:ext cx="6605280" cy="1511280"/>
          </a:xfrm>
          <a:custGeom>
            <a:avLst/>
            <a:gdLst/>
            <a:ahLst/>
            <a:cxnLst/>
            <a:rect l="l" t="t" r="r" b="b"/>
            <a:pathLst>
              <a:path w="6606073" h="1511559">
                <a:moveTo>
                  <a:pt x="0" y="0"/>
                </a:moveTo>
                <a:lnTo>
                  <a:pt x="0" y="1511559"/>
                </a:lnTo>
                <a:lnTo>
                  <a:pt x="6606073" y="1511559"/>
                </a:lnTo>
                <a:lnTo>
                  <a:pt x="0" y="0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6" name="CustomShape 11"/>
          <p:cNvSpPr/>
          <p:nvPr/>
        </p:nvSpPr>
        <p:spPr>
          <a:xfrm>
            <a:off x="0" y="4759200"/>
            <a:ext cx="6102360" cy="2108160"/>
          </a:xfrm>
          <a:custGeom>
            <a:avLst/>
            <a:gdLst/>
            <a:ahLst/>
            <a:cxnLst/>
            <a:rect l="l" t="t" r="r" b="b"/>
            <a:pathLst>
              <a:path w="6102220" h="2108719">
                <a:moveTo>
                  <a:pt x="0" y="2108719"/>
                </a:moveTo>
                <a:lnTo>
                  <a:pt x="6102220" y="2108719"/>
                </a:lnTo>
                <a:lnTo>
                  <a:pt x="1007706" y="0"/>
                </a:lnTo>
                <a:lnTo>
                  <a:pt x="0" y="1026368"/>
                </a:lnTo>
                <a:lnTo>
                  <a:pt x="0" y="2108719"/>
                </a:lnTo>
                <a:close/>
              </a:path>
            </a:pathLst>
          </a:custGeom>
          <a:gradFill rotWithShape="0">
            <a:gsLst>
              <a:gs pos="0">
                <a:srgbClr val="4E60A7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D6D711DE-1CD0-4457-B266-83B5077B614F}"/>
              </a:ext>
            </a:extLst>
          </p:cNvPr>
          <p:cNvGrpSpPr/>
          <p:nvPr/>
        </p:nvGrpSpPr>
        <p:grpSpPr>
          <a:xfrm>
            <a:off x="1739880" y="3130589"/>
            <a:ext cx="9313726" cy="820799"/>
            <a:chOff x="2475000" y="2846519"/>
            <a:chExt cx="9313726" cy="820799"/>
          </a:xfrm>
        </p:grpSpPr>
        <p:pic>
          <p:nvPicPr>
            <p:cNvPr id="68" name="Grupo 65"/>
            <p:cNvPicPr/>
            <p:nvPr/>
          </p:nvPicPr>
          <p:blipFill>
            <a:blip r:embed="rId3"/>
            <a:stretch/>
          </p:blipFill>
          <p:spPr>
            <a:xfrm>
              <a:off x="2475000" y="2846519"/>
              <a:ext cx="9313726" cy="820799"/>
            </a:xfrm>
            <a:prstGeom prst="rect">
              <a:avLst/>
            </a:prstGeom>
            <a:ln>
              <a:noFill/>
            </a:ln>
          </p:spPr>
        </p:pic>
        <p:sp>
          <p:nvSpPr>
            <p:cNvPr id="71" name="CustomShape 13"/>
            <p:cNvSpPr/>
            <p:nvPr/>
          </p:nvSpPr>
          <p:spPr>
            <a:xfrm>
              <a:off x="2890922" y="2892171"/>
              <a:ext cx="8193514" cy="710067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square" lIns="90000" tIns="46800" rIns="90000" bIns="46800" anchor="ctr">
              <a:spAutoFit/>
            </a:bodyPr>
            <a:lstStyle/>
            <a:p>
              <a:pPr marL="107640" algn="ctr">
                <a:lnSpc>
                  <a:spcPct val="100000"/>
                </a:lnSpc>
              </a:pPr>
              <a:r>
                <a:rPr lang="es-CO" sz="4000" b="1" strike="noStrike" spc="-1" dirty="0">
                  <a:solidFill>
                    <a:srgbClr val="FFFFFF"/>
                  </a:solidFill>
                  <a:latin typeface="Futura Md BT"/>
                </a:rPr>
                <a:t>INDUCCIÓN / REINDUCCIÓN</a:t>
              </a:r>
              <a:endParaRPr lang="en-US" sz="1400" b="0" strike="noStrike" spc="-1" dirty="0">
                <a:solidFill>
                  <a:srgbClr val="000000"/>
                </a:solidFill>
                <a:latin typeface="Calibri"/>
              </a:endParaRPr>
            </a:p>
          </p:txBody>
        </p:sp>
      </p:grpSp>
      <p:sp>
        <p:nvSpPr>
          <p:cNvPr id="72" name="CustomShape 14"/>
          <p:cNvSpPr/>
          <p:nvPr/>
        </p:nvSpPr>
        <p:spPr>
          <a:xfrm>
            <a:off x="2777814" y="4362480"/>
            <a:ext cx="2793498" cy="40229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 anchor="ctr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CO" sz="2000" b="1" strike="noStrike" spc="-1" dirty="0">
                <a:solidFill>
                  <a:srgbClr val="FFFFFF"/>
                </a:solidFill>
                <a:latin typeface="Futura Md BT"/>
              </a:rPr>
              <a:t>3. PAUSAS ACTIVAS</a:t>
            </a: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2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3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4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7" name="Imagen 8"/>
          <p:cNvPicPr/>
          <p:nvPr/>
        </p:nvPicPr>
        <p:blipFill>
          <a:blip r:embed="rId2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59" name="TextShape 5"/>
          <p:cNvSpPr txBox="1"/>
          <p:nvPr/>
        </p:nvSpPr>
        <p:spPr>
          <a:xfrm>
            <a:off x="2407500" y="1393920"/>
            <a:ext cx="8982000" cy="7952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CO" sz="4000" b="1" strike="noStrike" spc="-1" dirty="0">
                <a:solidFill>
                  <a:srgbClr val="505052"/>
                </a:solidFill>
                <a:latin typeface="Futura Md BT"/>
              </a:rPr>
              <a:t>ACCIDENTE DE TRABAJO</a:t>
            </a:r>
            <a:endParaRPr lang="en-US" sz="4000" b="0" strike="noStrike" spc="-1" dirty="0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60" name="TextShape 6"/>
          <p:cNvSpPr txBox="1"/>
          <p:nvPr/>
        </p:nvSpPr>
        <p:spPr>
          <a:xfrm>
            <a:off x="696420" y="2600670"/>
            <a:ext cx="7887060" cy="136188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6000"/>
          </a:bodyPr>
          <a:lstStyle/>
          <a:p>
            <a:pPr algn="just">
              <a:lnSpc>
                <a:spcPct val="90000"/>
              </a:lnSpc>
              <a:spcBef>
                <a:spcPts val="998"/>
              </a:spcBef>
            </a:pPr>
            <a:r>
              <a:rPr lang="es-CO" sz="2400" dirty="0"/>
              <a:t>Todo suceso repentino que sobrevenga por causa o en ocasión del trabajo, y que produzca en el trabajador una lesión orgánica, una perturbación funcional o psiquiátrica, una invalidez o la muerte.</a:t>
            </a: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CustomShape 1"/>
          <p:cNvSpPr/>
          <p:nvPr/>
        </p:nvSpPr>
        <p:spPr>
          <a:xfrm>
            <a:off x="10083960" y="4827600"/>
            <a:ext cx="2108160" cy="2035080"/>
          </a:xfrm>
          <a:custGeom>
            <a:avLst/>
            <a:gdLst/>
            <a:ahLst/>
            <a:cxnLst/>
            <a:rect l="l" t="t" r="r" b="b"/>
            <a:pathLst>
              <a:path w="2108719" h="2034074">
                <a:moveTo>
                  <a:pt x="2108719" y="0"/>
                </a:moveTo>
                <a:lnTo>
                  <a:pt x="2108719" y="2015412"/>
                </a:lnTo>
                <a:lnTo>
                  <a:pt x="0" y="2034074"/>
                </a:lnTo>
                <a:lnTo>
                  <a:pt x="2108719" y="0"/>
                </a:lnTo>
                <a:close/>
              </a:path>
            </a:pathLst>
          </a:custGeom>
          <a:solidFill>
            <a:srgbClr val="C35C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CustomShape 2"/>
          <p:cNvSpPr/>
          <p:nvPr/>
        </p:nvSpPr>
        <p:spPr>
          <a:xfrm>
            <a:off x="6070680" y="5881680"/>
            <a:ext cx="6121440" cy="1008000"/>
          </a:xfrm>
          <a:custGeom>
            <a:avLst/>
            <a:gdLst/>
            <a:ahLst/>
            <a:cxnLst/>
            <a:rect l="l" t="t" r="r" b="b"/>
            <a:pathLst>
              <a:path w="6120882" h="1007707">
                <a:moveTo>
                  <a:pt x="0" y="989045"/>
                </a:moveTo>
                <a:lnTo>
                  <a:pt x="6120882" y="0"/>
                </a:lnTo>
                <a:lnTo>
                  <a:pt x="6120882" y="1007707"/>
                </a:lnTo>
                <a:lnTo>
                  <a:pt x="0" y="989045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CustomShape 8"/>
          <p:cNvSpPr/>
          <p:nvPr/>
        </p:nvSpPr>
        <p:spPr>
          <a:xfrm>
            <a:off x="8002440" y="5919840"/>
            <a:ext cx="1530360" cy="969840"/>
          </a:xfrm>
          <a:custGeom>
            <a:avLst/>
            <a:gdLst/>
            <a:ahLst/>
            <a:cxnLst/>
            <a:rect l="l" t="t" r="r" b="b"/>
            <a:pathLst>
              <a:path w="1530220" h="970384">
                <a:moveTo>
                  <a:pt x="0" y="951722"/>
                </a:moveTo>
                <a:lnTo>
                  <a:pt x="970383" y="0"/>
                </a:lnTo>
                <a:lnTo>
                  <a:pt x="1530220" y="970384"/>
                </a:lnTo>
                <a:lnTo>
                  <a:pt x="0" y="951722"/>
                </a:lnTo>
                <a:close/>
              </a:path>
            </a:pathLst>
          </a:custGeom>
          <a:gradFill rotWithShape="0">
            <a:gsLst>
              <a:gs pos="0">
                <a:srgbClr val="DB8A2E"/>
              </a:gs>
              <a:gs pos="100000">
                <a:srgbClr val="D07C29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CustomShape 9"/>
          <p:cNvSpPr/>
          <p:nvPr/>
        </p:nvSpPr>
        <p:spPr>
          <a:xfrm>
            <a:off x="8583480" y="5257800"/>
            <a:ext cx="3614760" cy="1620720"/>
          </a:xfrm>
          <a:custGeom>
            <a:avLst/>
            <a:gdLst/>
            <a:ahLst/>
            <a:cxnLst/>
            <a:rect l="l" t="t" r="r" b="b"/>
            <a:pathLst>
              <a:path w="3616036" h="1620982">
                <a:moveTo>
                  <a:pt x="0" y="1620982"/>
                </a:moveTo>
                <a:lnTo>
                  <a:pt x="3616036" y="1620982"/>
                </a:lnTo>
                <a:lnTo>
                  <a:pt x="3616036" y="623455"/>
                </a:lnTo>
                <a:lnTo>
                  <a:pt x="2784764" y="0"/>
                </a:lnTo>
                <a:lnTo>
                  <a:pt x="0" y="1620982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4" name="Imagen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5718" y="1791540"/>
            <a:ext cx="2990283" cy="3271835"/>
          </a:xfrm>
          <a:prstGeom prst="rect">
            <a:avLst/>
          </a:prstGeom>
        </p:spPr>
      </p:pic>
      <p:sp>
        <p:nvSpPr>
          <p:cNvPr id="2" name="Rectángulo redondeado 1"/>
          <p:cNvSpPr/>
          <p:nvPr/>
        </p:nvSpPr>
        <p:spPr>
          <a:xfrm>
            <a:off x="1498696" y="4445100"/>
            <a:ext cx="7002330" cy="14747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CO" sz="2000" dirty="0"/>
              <a:t>"Por causa" es una relación indirecta con el trabajo con todos los hechos extra laborales que produzcan el accidente de trabajo"; que "Con ocasión del trabajo" significa en síntesis trabajado".</a:t>
            </a:r>
          </a:p>
        </p:txBody>
      </p:sp>
    </p:spTree>
    <p:extLst>
      <p:ext uri="{BB962C8B-B14F-4D97-AF65-F5344CB8AC3E}">
        <p14:creationId xmlns:p14="http://schemas.microsoft.com/office/powerpoint/2010/main" val="2649020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10083960" y="4827600"/>
            <a:ext cx="2108160" cy="2035080"/>
          </a:xfrm>
          <a:custGeom>
            <a:avLst/>
            <a:gdLst/>
            <a:ahLst/>
            <a:cxnLst/>
            <a:rect l="l" t="t" r="r" b="b"/>
            <a:pathLst>
              <a:path w="2108719" h="2034074">
                <a:moveTo>
                  <a:pt x="2108719" y="0"/>
                </a:moveTo>
                <a:lnTo>
                  <a:pt x="2108719" y="2015412"/>
                </a:lnTo>
                <a:lnTo>
                  <a:pt x="0" y="2034074"/>
                </a:lnTo>
                <a:lnTo>
                  <a:pt x="2108719" y="0"/>
                </a:lnTo>
                <a:close/>
              </a:path>
            </a:pathLst>
          </a:custGeom>
          <a:solidFill>
            <a:srgbClr val="C35C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" name="CustomShape 2"/>
          <p:cNvSpPr/>
          <p:nvPr/>
        </p:nvSpPr>
        <p:spPr>
          <a:xfrm>
            <a:off x="6070680" y="5881680"/>
            <a:ext cx="6121440" cy="1008000"/>
          </a:xfrm>
          <a:custGeom>
            <a:avLst/>
            <a:gdLst/>
            <a:ahLst/>
            <a:cxnLst/>
            <a:rect l="l" t="t" r="r" b="b"/>
            <a:pathLst>
              <a:path w="6120882" h="1007707">
                <a:moveTo>
                  <a:pt x="0" y="989045"/>
                </a:moveTo>
                <a:lnTo>
                  <a:pt x="6120882" y="0"/>
                </a:lnTo>
                <a:lnTo>
                  <a:pt x="6120882" y="1007707"/>
                </a:lnTo>
                <a:lnTo>
                  <a:pt x="0" y="989045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" name="CustomShape 3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4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CustomShape 5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6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" name="CustomShape 7"/>
          <p:cNvSpPr/>
          <p:nvPr/>
        </p:nvSpPr>
        <p:spPr>
          <a:xfrm>
            <a:off x="8285040" y="5430960"/>
            <a:ext cx="3918240" cy="1455480"/>
          </a:xfrm>
          <a:custGeom>
            <a:avLst/>
            <a:gdLst/>
            <a:ahLst/>
            <a:cxnLst/>
            <a:rect l="l" t="t" r="r" b="b"/>
            <a:pathLst>
              <a:path w="3918857" h="1455576">
                <a:moveTo>
                  <a:pt x="3918857" y="0"/>
                </a:moveTo>
                <a:lnTo>
                  <a:pt x="0" y="1455576"/>
                </a:lnTo>
                <a:lnTo>
                  <a:pt x="3900196" y="1455576"/>
                </a:lnTo>
                <a:lnTo>
                  <a:pt x="3918857" y="0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8"/>
          <p:cNvSpPr/>
          <p:nvPr/>
        </p:nvSpPr>
        <p:spPr>
          <a:xfrm>
            <a:off x="8002440" y="5919840"/>
            <a:ext cx="1530360" cy="969840"/>
          </a:xfrm>
          <a:custGeom>
            <a:avLst/>
            <a:gdLst/>
            <a:ahLst/>
            <a:cxnLst/>
            <a:rect l="l" t="t" r="r" b="b"/>
            <a:pathLst>
              <a:path w="1530220" h="970384">
                <a:moveTo>
                  <a:pt x="0" y="951722"/>
                </a:moveTo>
                <a:lnTo>
                  <a:pt x="970383" y="0"/>
                </a:lnTo>
                <a:lnTo>
                  <a:pt x="1530220" y="970384"/>
                </a:lnTo>
                <a:lnTo>
                  <a:pt x="0" y="951722"/>
                </a:lnTo>
                <a:close/>
              </a:path>
            </a:pathLst>
          </a:custGeom>
          <a:gradFill rotWithShape="0">
            <a:gsLst>
              <a:gs pos="0">
                <a:srgbClr val="DB8A2E"/>
              </a:gs>
              <a:gs pos="100000">
                <a:srgbClr val="D07C29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5" name="Imagen 25"/>
          <p:cNvPicPr/>
          <p:nvPr/>
        </p:nvPicPr>
        <p:blipFill>
          <a:blip r:embed="rId3"/>
          <a:stretch/>
        </p:blipFill>
        <p:spPr>
          <a:xfrm>
            <a:off x="7129440" y="-15840"/>
            <a:ext cx="4962600" cy="2479680"/>
          </a:xfrm>
          <a:prstGeom prst="rect">
            <a:avLst/>
          </a:prstGeom>
          <a:ln>
            <a:noFill/>
          </a:ln>
        </p:spPr>
      </p:pic>
      <p:pic>
        <p:nvPicPr>
          <p:cNvPr id="106" name="Imagen 26"/>
          <p:cNvPicPr/>
          <p:nvPr/>
        </p:nvPicPr>
        <p:blipFill>
          <a:blip r:embed="rId4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07" name="CustomShape 9"/>
          <p:cNvSpPr/>
          <p:nvPr/>
        </p:nvSpPr>
        <p:spPr>
          <a:xfrm>
            <a:off x="8583480" y="5257800"/>
            <a:ext cx="3614760" cy="1620720"/>
          </a:xfrm>
          <a:custGeom>
            <a:avLst/>
            <a:gdLst/>
            <a:ahLst/>
            <a:cxnLst/>
            <a:rect l="l" t="t" r="r" b="b"/>
            <a:pathLst>
              <a:path w="3616036" h="1620982">
                <a:moveTo>
                  <a:pt x="0" y="1620982"/>
                </a:moveTo>
                <a:lnTo>
                  <a:pt x="3616036" y="1620982"/>
                </a:lnTo>
                <a:lnTo>
                  <a:pt x="3616036" y="623455"/>
                </a:lnTo>
                <a:lnTo>
                  <a:pt x="2784764" y="0"/>
                </a:lnTo>
                <a:lnTo>
                  <a:pt x="0" y="1620982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8" name="CustomShape 10"/>
          <p:cNvSpPr/>
          <p:nvPr/>
        </p:nvSpPr>
        <p:spPr>
          <a:xfrm>
            <a:off x="5135400" y="2957400"/>
            <a:ext cx="1671840" cy="581040"/>
          </a:xfrm>
          <a:custGeom>
            <a:avLst/>
            <a:gdLst/>
            <a:ahLst/>
            <a:cxnLst/>
            <a:rect l="0" t="0" r="r" b="b"/>
            <a:pathLst>
              <a:path w="4646" h="1616">
                <a:moveTo>
                  <a:pt x="269" y="0"/>
                </a:moveTo>
                <a:lnTo>
                  <a:pt x="269" y="0"/>
                </a:lnTo>
                <a:cubicBezTo>
                  <a:pt x="222" y="0"/>
                  <a:pt x="176" y="12"/>
                  <a:pt x="135" y="36"/>
                </a:cubicBezTo>
                <a:cubicBezTo>
                  <a:pt x="94" y="60"/>
                  <a:pt x="60" y="94"/>
                  <a:pt x="36" y="135"/>
                </a:cubicBezTo>
                <a:cubicBezTo>
                  <a:pt x="12" y="176"/>
                  <a:pt x="0" y="222"/>
                  <a:pt x="0" y="269"/>
                </a:cubicBezTo>
                <a:lnTo>
                  <a:pt x="0" y="1345"/>
                </a:lnTo>
                <a:lnTo>
                  <a:pt x="0" y="1346"/>
                </a:lnTo>
                <a:cubicBezTo>
                  <a:pt x="0" y="1393"/>
                  <a:pt x="12" y="1439"/>
                  <a:pt x="36" y="1480"/>
                </a:cubicBezTo>
                <a:cubicBezTo>
                  <a:pt x="60" y="1521"/>
                  <a:pt x="94" y="1555"/>
                  <a:pt x="135" y="1579"/>
                </a:cubicBezTo>
                <a:cubicBezTo>
                  <a:pt x="176" y="1603"/>
                  <a:pt x="222" y="1615"/>
                  <a:pt x="269" y="1615"/>
                </a:cubicBezTo>
                <a:lnTo>
                  <a:pt x="4375" y="1614"/>
                </a:lnTo>
                <a:lnTo>
                  <a:pt x="4376" y="1615"/>
                </a:lnTo>
                <a:cubicBezTo>
                  <a:pt x="4423" y="1615"/>
                  <a:pt x="4469" y="1603"/>
                  <a:pt x="4510" y="1579"/>
                </a:cubicBezTo>
                <a:cubicBezTo>
                  <a:pt x="4551" y="1555"/>
                  <a:pt x="4585" y="1521"/>
                  <a:pt x="4609" y="1480"/>
                </a:cubicBezTo>
                <a:cubicBezTo>
                  <a:pt x="4633" y="1439"/>
                  <a:pt x="4645" y="1393"/>
                  <a:pt x="4645" y="1346"/>
                </a:cubicBezTo>
                <a:lnTo>
                  <a:pt x="4645" y="269"/>
                </a:lnTo>
                <a:lnTo>
                  <a:pt x="4645" y="269"/>
                </a:lnTo>
                <a:lnTo>
                  <a:pt x="4645" y="269"/>
                </a:lnTo>
                <a:cubicBezTo>
                  <a:pt x="4645" y="222"/>
                  <a:pt x="4633" y="176"/>
                  <a:pt x="4609" y="135"/>
                </a:cubicBezTo>
                <a:cubicBezTo>
                  <a:pt x="4585" y="94"/>
                  <a:pt x="4551" y="60"/>
                  <a:pt x="4510" y="36"/>
                </a:cubicBezTo>
                <a:cubicBezTo>
                  <a:pt x="4469" y="12"/>
                  <a:pt x="4423" y="0"/>
                  <a:pt x="4376" y="0"/>
                </a:cubicBezTo>
                <a:lnTo>
                  <a:pt x="269" y="0"/>
                </a:lnTo>
              </a:path>
            </a:pathLst>
          </a:custGeom>
          <a:solidFill>
            <a:srgbClr val="5670A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9" name="CustomShape 11"/>
          <p:cNvSpPr/>
          <p:nvPr/>
        </p:nvSpPr>
        <p:spPr>
          <a:xfrm>
            <a:off x="8562960" y="2935440"/>
            <a:ext cx="1671480" cy="579240"/>
          </a:xfrm>
          <a:custGeom>
            <a:avLst/>
            <a:gdLst/>
            <a:ahLst/>
            <a:cxnLst/>
            <a:rect l="0" t="0" r="r" b="b"/>
            <a:pathLst>
              <a:path w="4645" h="1611">
                <a:moveTo>
                  <a:pt x="268" y="0"/>
                </a:moveTo>
                <a:lnTo>
                  <a:pt x="268" y="0"/>
                </a:lnTo>
                <a:cubicBezTo>
                  <a:pt x="221" y="0"/>
                  <a:pt x="175" y="12"/>
                  <a:pt x="134" y="36"/>
                </a:cubicBezTo>
                <a:cubicBezTo>
                  <a:pt x="93" y="60"/>
                  <a:pt x="60" y="93"/>
                  <a:pt x="36" y="134"/>
                </a:cubicBezTo>
                <a:cubicBezTo>
                  <a:pt x="12" y="175"/>
                  <a:pt x="0" y="221"/>
                  <a:pt x="0" y="268"/>
                </a:cubicBezTo>
                <a:lnTo>
                  <a:pt x="0" y="1341"/>
                </a:lnTo>
                <a:lnTo>
                  <a:pt x="0" y="1342"/>
                </a:lnTo>
                <a:cubicBezTo>
                  <a:pt x="0" y="1389"/>
                  <a:pt x="12" y="1435"/>
                  <a:pt x="36" y="1476"/>
                </a:cubicBezTo>
                <a:cubicBezTo>
                  <a:pt x="60" y="1517"/>
                  <a:pt x="93" y="1550"/>
                  <a:pt x="134" y="1574"/>
                </a:cubicBezTo>
                <a:cubicBezTo>
                  <a:pt x="175" y="1598"/>
                  <a:pt x="221" y="1610"/>
                  <a:pt x="268" y="1610"/>
                </a:cubicBezTo>
                <a:lnTo>
                  <a:pt x="4375" y="1610"/>
                </a:lnTo>
                <a:lnTo>
                  <a:pt x="4376" y="1610"/>
                </a:lnTo>
                <a:cubicBezTo>
                  <a:pt x="4423" y="1610"/>
                  <a:pt x="4469" y="1598"/>
                  <a:pt x="4510" y="1574"/>
                </a:cubicBezTo>
                <a:cubicBezTo>
                  <a:pt x="4551" y="1550"/>
                  <a:pt x="4584" y="1517"/>
                  <a:pt x="4608" y="1476"/>
                </a:cubicBezTo>
                <a:cubicBezTo>
                  <a:pt x="4632" y="1435"/>
                  <a:pt x="4644" y="1389"/>
                  <a:pt x="4644" y="1342"/>
                </a:cubicBezTo>
                <a:lnTo>
                  <a:pt x="4644" y="268"/>
                </a:lnTo>
                <a:lnTo>
                  <a:pt x="4644" y="268"/>
                </a:lnTo>
                <a:lnTo>
                  <a:pt x="4644" y="268"/>
                </a:lnTo>
                <a:cubicBezTo>
                  <a:pt x="4644" y="221"/>
                  <a:pt x="4632" y="175"/>
                  <a:pt x="4608" y="134"/>
                </a:cubicBezTo>
                <a:cubicBezTo>
                  <a:pt x="4584" y="93"/>
                  <a:pt x="4551" y="60"/>
                  <a:pt x="4510" y="36"/>
                </a:cubicBezTo>
                <a:cubicBezTo>
                  <a:pt x="4469" y="12"/>
                  <a:pt x="4423" y="0"/>
                  <a:pt x="4376" y="0"/>
                </a:cubicBezTo>
                <a:lnTo>
                  <a:pt x="268" y="0"/>
                </a:lnTo>
              </a:path>
            </a:pathLst>
          </a:custGeom>
          <a:solidFill>
            <a:srgbClr val="5670A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12"/>
          <p:cNvSpPr/>
          <p:nvPr/>
        </p:nvSpPr>
        <p:spPr>
          <a:xfrm>
            <a:off x="1724040" y="2935440"/>
            <a:ext cx="1671480" cy="579240"/>
          </a:xfrm>
          <a:custGeom>
            <a:avLst/>
            <a:gdLst/>
            <a:ahLst/>
            <a:cxnLst/>
            <a:rect l="0" t="0" r="r" b="b"/>
            <a:pathLst>
              <a:path w="4645" h="1611">
                <a:moveTo>
                  <a:pt x="268" y="0"/>
                </a:moveTo>
                <a:lnTo>
                  <a:pt x="268" y="0"/>
                </a:lnTo>
                <a:cubicBezTo>
                  <a:pt x="221" y="0"/>
                  <a:pt x="175" y="12"/>
                  <a:pt x="134" y="36"/>
                </a:cubicBezTo>
                <a:cubicBezTo>
                  <a:pt x="93" y="60"/>
                  <a:pt x="60" y="93"/>
                  <a:pt x="36" y="134"/>
                </a:cubicBezTo>
                <a:cubicBezTo>
                  <a:pt x="12" y="175"/>
                  <a:pt x="0" y="221"/>
                  <a:pt x="0" y="268"/>
                </a:cubicBezTo>
                <a:lnTo>
                  <a:pt x="0" y="1341"/>
                </a:lnTo>
                <a:lnTo>
                  <a:pt x="0" y="1342"/>
                </a:lnTo>
                <a:cubicBezTo>
                  <a:pt x="0" y="1389"/>
                  <a:pt x="12" y="1435"/>
                  <a:pt x="36" y="1476"/>
                </a:cubicBezTo>
                <a:cubicBezTo>
                  <a:pt x="60" y="1517"/>
                  <a:pt x="93" y="1550"/>
                  <a:pt x="134" y="1574"/>
                </a:cubicBezTo>
                <a:cubicBezTo>
                  <a:pt x="175" y="1598"/>
                  <a:pt x="221" y="1610"/>
                  <a:pt x="268" y="1610"/>
                </a:cubicBezTo>
                <a:lnTo>
                  <a:pt x="4375" y="1610"/>
                </a:lnTo>
                <a:lnTo>
                  <a:pt x="4376" y="1610"/>
                </a:lnTo>
                <a:cubicBezTo>
                  <a:pt x="4423" y="1610"/>
                  <a:pt x="4469" y="1598"/>
                  <a:pt x="4510" y="1574"/>
                </a:cubicBezTo>
                <a:cubicBezTo>
                  <a:pt x="4551" y="1550"/>
                  <a:pt x="4584" y="1517"/>
                  <a:pt x="4608" y="1476"/>
                </a:cubicBezTo>
                <a:cubicBezTo>
                  <a:pt x="4632" y="1435"/>
                  <a:pt x="4644" y="1389"/>
                  <a:pt x="4644" y="1342"/>
                </a:cubicBezTo>
                <a:lnTo>
                  <a:pt x="4644" y="268"/>
                </a:lnTo>
                <a:lnTo>
                  <a:pt x="4644" y="268"/>
                </a:lnTo>
                <a:lnTo>
                  <a:pt x="4644" y="268"/>
                </a:lnTo>
                <a:cubicBezTo>
                  <a:pt x="4644" y="221"/>
                  <a:pt x="4632" y="175"/>
                  <a:pt x="4608" y="134"/>
                </a:cubicBezTo>
                <a:cubicBezTo>
                  <a:pt x="4584" y="93"/>
                  <a:pt x="4551" y="60"/>
                  <a:pt x="4510" y="36"/>
                </a:cubicBezTo>
                <a:cubicBezTo>
                  <a:pt x="4469" y="12"/>
                  <a:pt x="4423" y="0"/>
                  <a:pt x="4376" y="0"/>
                </a:cubicBezTo>
                <a:lnTo>
                  <a:pt x="268" y="0"/>
                </a:lnTo>
              </a:path>
            </a:pathLst>
          </a:custGeom>
          <a:solidFill>
            <a:srgbClr val="5670A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1" name="CustomShape 13"/>
          <p:cNvSpPr/>
          <p:nvPr/>
        </p:nvSpPr>
        <p:spPr>
          <a:xfrm>
            <a:off x="1160340" y="1477820"/>
            <a:ext cx="10058400" cy="7100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 anchor="ctr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CO" sz="4000" b="1" strike="noStrike" spc="-1" dirty="0">
                <a:solidFill>
                  <a:srgbClr val="5A5A5C"/>
                </a:solidFill>
                <a:latin typeface="Futura Md BT"/>
              </a:rPr>
              <a:t>¿QUÉ HACER EN CASO DE AT?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CustomShape 14"/>
          <p:cNvSpPr/>
          <p:nvPr/>
        </p:nvSpPr>
        <p:spPr>
          <a:xfrm>
            <a:off x="1014480" y="3610080"/>
            <a:ext cx="3214800" cy="2762937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>
            <a:spAutoFit/>
          </a:bodyPr>
          <a:lstStyle/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400" b="0" strike="noStrike" spc="-1" dirty="0">
                <a:solidFill>
                  <a:srgbClr val="5A5A5C"/>
                </a:solidFill>
                <a:latin typeface="Myriad Arabic"/>
                <a:ea typeface="Myriad Arabic"/>
              </a:rPr>
              <a:t>Verifique el estado de salu</a:t>
            </a:r>
            <a:r>
              <a:rPr lang="es-MX" sz="2400" spc="-1" dirty="0">
                <a:solidFill>
                  <a:srgbClr val="5A5A5C"/>
                </a:solidFill>
                <a:latin typeface="Myriad Arabic"/>
                <a:ea typeface="Myriad Arabic"/>
              </a:rPr>
              <a:t>d del accidentado.</a:t>
            </a:r>
          </a:p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400" b="0" strike="noStrike" spc="-1" dirty="0">
                <a:solidFill>
                  <a:srgbClr val="5A5A5C"/>
                </a:solidFill>
                <a:latin typeface="Myriad Arabic"/>
              </a:rPr>
              <a:t>Reporte inmediatamente al Director de RH y/o Gerente</a:t>
            </a: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CustomShape 15"/>
          <p:cNvSpPr/>
          <p:nvPr/>
        </p:nvSpPr>
        <p:spPr>
          <a:xfrm>
            <a:off x="1880323" y="2982960"/>
            <a:ext cx="1482756" cy="52540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CO" sz="2800" b="1" strike="noStrike" spc="-1" dirty="0">
                <a:solidFill>
                  <a:srgbClr val="FFFFFF"/>
                </a:solidFill>
                <a:latin typeface="Futura Md BT"/>
              </a:rPr>
              <a:t>Paso 1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CustomShape 16"/>
          <p:cNvSpPr/>
          <p:nvPr/>
        </p:nvSpPr>
        <p:spPr>
          <a:xfrm>
            <a:off x="8657323" y="2982960"/>
            <a:ext cx="1482756" cy="52540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CO" sz="2800" b="1" strike="noStrike" spc="-1" dirty="0">
                <a:solidFill>
                  <a:srgbClr val="FFFFFF"/>
                </a:solidFill>
                <a:latin typeface="Futura Md BT"/>
              </a:rPr>
              <a:t>Paso 3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CustomShape 17"/>
          <p:cNvSpPr/>
          <p:nvPr/>
        </p:nvSpPr>
        <p:spPr>
          <a:xfrm>
            <a:off x="5230843" y="2982960"/>
            <a:ext cx="1482756" cy="52540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CO" sz="2800" b="1" strike="noStrike" spc="-1" dirty="0">
                <a:solidFill>
                  <a:srgbClr val="FFFFFF"/>
                </a:solidFill>
                <a:latin typeface="Futura Md BT"/>
              </a:rPr>
              <a:t>Paso 2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Line 18"/>
          <p:cNvSpPr/>
          <p:nvPr/>
        </p:nvSpPr>
        <p:spPr>
          <a:xfrm flipH="1">
            <a:off x="4306680" y="2981160"/>
            <a:ext cx="28440" cy="2489400"/>
          </a:xfrm>
          <a:prstGeom prst="line">
            <a:avLst/>
          </a:prstGeom>
          <a:ln w="6480" cap="sq">
            <a:solidFill>
              <a:srgbClr val="AFABAB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7" name="Line 19"/>
          <p:cNvSpPr/>
          <p:nvPr/>
        </p:nvSpPr>
        <p:spPr>
          <a:xfrm flipH="1">
            <a:off x="7805520" y="2905200"/>
            <a:ext cx="28440" cy="2489040"/>
          </a:xfrm>
          <a:prstGeom prst="line">
            <a:avLst/>
          </a:prstGeom>
          <a:ln w="6480" cap="sq">
            <a:solidFill>
              <a:srgbClr val="AFABAB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8" name="CustomShape 20"/>
          <p:cNvSpPr/>
          <p:nvPr/>
        </p:nvSpPr>
        <p:spPr>
          <a:xfrm>
            <a:off x="4487760" y="3610080"/>
            <a:ext cx="3214800" cy="120251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>
            <a:spAutoFit/>
          </a:bodyPr>
          <a:lstStyle/>
          <a:p>
            <a:pPr algn="ctr">
              <a:spcBef>
                <a:spcPts val="1800"/>
              </a:spcBef>
            </a:pPr>
            <a:r>
              <a:rPr lang="es-MX" sz="2400" spc="-1" dirty="0">
                <a:solidFill>
                  <a:srgbClr val="5A5A5C"/>
                </a:solidFill>
                <a:latin typeface="Myriad Arabic"/>
              </a:rPr>
              <a:t>Comuníquese a la ARL</a:t>
            </a: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CustomShape 21"/>
          <p:cNvSpPr/>
          <p:nvPr/>
        </p:nvSpPr>
        <p:spPr>
          <a:xfrm>
            <a:off x="7986600" y="3610080"/>
            <a:ext cx="3214800" cy="2236639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>
            <a:spAutoFit/>
          </a:bodyPr>
          <a:lstStyle/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400" spc="-1" dirty="0">
                <a:solidFill>
                  <a:srgbClr val="5A5A5C"/>
                </a:solidFill>
                <a:latin typeface="Myriad Arabic"/>
              </a:rPr>
              <a:t>Diríjase a la Institución Prestadora de Salud asignado por la ARL para ser atendido por personal médico. </a:t>
            </a: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5"/>
          <a:srcRect l="13128" r="36308"/>
          <a:stretch/>
        </p:blipFill>
        <p:spPr>
          <a:xfrm>
            <a:off x="4633560" y="4776451"/>
            <a:ext cx="2979691" cy="151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5517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roup 1"/>
          <p:cNvGrpSpPr/>
          <p:nvPr/>
        </p:nvGrpSpPr>
        <p:grpSpPr>
          <a:xfrm>
            <a:off x="-360" y="-46080"/>
            <a:ext cx="12203640" cy="6945480"/>
            <a:chOff x="-360" y="-46080"/>
            <a:chExt cx="12203640" cy="6945480"/>
          </a:xfrm>
        </p:grpSpPr>
        <p:sp>
          <p:nvSpPr>
            <p:cNvPr id="133" name="CustomShape 2"/>
            <p:cNvSpPr/>
            <p:nvPr/>
          </p:nvSpPr>
          <p:spPr>
            <a:xfrm>
              <a:off x="10082520" y="4827600"/>
              <a:ext cx="2109600" cy="2033640"/>
            </a:xfrm>
            <a:custGeom>
              <a:avLst/>
              <a:gdLst/>
              <a:ahLst/>
              <a:cxnLst/>
              <a:rect l="l" t="t" r="r" b="b"/>
              <a:pathLst>
                <a:path w="2108719" h="2034074">
                  <a:moveTo>
                    <a:pt x="2108719" y="0"/>
                  </a:moveTo>
                  <a:lnTo>
                    <a:pt x="2108719" y="2015412"/>
                  </a:lnTo>
                  <a:lnTo>
                    <a:pt x="0" y="2034074"/>
                  </a:lnTo>
                  <a:lnTo>
                    <a:pt x="2108719" y="0"/>
                  </a:lnTo>
                  <a:close/>
                </a:path>
              </a:pathLst>
            </a:custGeom>
            <a:solidFill>
              <a:srgbClr val="C35C2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4" name="CustomShape 3"/>
            <p:cNvSpPr/>
            <p:nvPr/>
          </p:nvSpPr>
          <p:spPr>
            <a:xfrm>
              <a:off x="6070680" y="5882040"/>
              <a:ext cx="6121440" cy="1008000"/>
            </a:xfrm>
            <a:custGeom>
              <a:avLst/>
              <a:gdLst/>
              <a:ahLst/>
              <a:cxnLst/>
              <a:rect l="l" t="t" r="r" b="b"/>
              <a:pathLst>
                <a:path w="6120882" h="1007707">
                  <a:moveTo>
                    <a:pt x="0" y="989045"/>
                  </a:moveTo>
                  <a:lnTo>
                    <a:pt x="6120882" y="0"/>
                  </a:lnTo>
                  <a:lnTo>
                    <a:pt x="6120882" y="1007707"/>
                  </a:lnTo>
                  <a:lnTo>
                    <a:pt x="0" y="989045"/>
                  </a:lnTo>
                  <a:close/>
                </a:path>
              </a:pathLst>
            </a:custGeom>
            <a:solidFill>
              <a:srgbClr val="5A5A5C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5" name="CustomShape 4"/>
            <p:cNvSpPr/>
            <p:nvPr/>
          </p:nvSpPr>
          <p:spPr>
            <a:xfrm>
              <a:off x="0" y="412560"/>
              <a:ext cx="2892240" cy="1193760"/>
            </a:xfrm>
            <a:custGeom>
              <a:avLst/>
              <a:gdLst/>
              <a:ahLst/>
              <a:cxnLst/>
              <a:rect l="l" t="t" r="r" b="b"/>
              <a:pathLst>
                <a:path w="2892490" h="1194318">
                  <a:moveTo>
                    <a:pt x="746449" y="1194318"/>
                  </a:moveTo>
                  <a:lnTo>
                    <a:pt x="0" y="746449"/>
                  </a:lnTo>
                  <a:lnTo>
                    <a:pt x="0" y="0"/>
                  </a:lnTo>
                  <a:lnTo>
                    <a:pt x="2892490" y="373224"/>
                  </a:lnTo>
                  <a:lnTo>
                    <a:pt x="746449" y="1194318"/>
                  </a:lnTo>
                  <a:close/>
                </a:path>
              </a:pathLst>
            </a:custGeom>
            <a:solidFill>
              <a:srgbClr val="373F4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6" name="CustomShape 5"/>
            <p:cNvSpPr/>
            <p:nvPr/>
          </p:nvSpPr>
          <p:spPr>
            <a:xfrm flipH="1">
              <a:off x="-720" y="-17280"/>
              <a:ext cx="5978520" cy="979560"/>
            </a:xfrm>
            <a:custGeom>
              <a:avLst/>
              <a:gdLst/>
              <a:ahLst/>
              <a:cxnLst/>
              <a:rect l="l" t="t" r="r" b="b"/>
              <a:pathLst>
                <a:path w="6430780" h="944380">
                  <a:moveTo>
                    <a:pt x="794479" y="0"/>
                  </a:moveTo>
                  <a:lnTo>
                    <a:pt x="0" y="944380"/>
                  </a:lnTo>
                  <a:lnTo>
                    <a:pt x="6430780" y="14990"/>
                  </a:lnTo>
                  <a:lnTo>
                    <a:pt x="794479" y="0"/>
                  </a:lnTo>
                  <a:close/>
                </a:path>
              </a:pathLst>
            </a:custGeom>
            <a:solidFill>
              <a:srgbClr val="F1B73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7" name="CustomShape 6"/>
            <p:cNvSpPr/>
            <p:nvPr/>
          </p:nvSpPr>
          <p:spPr>
            <a:xfrm flipH="1">
              <a:off x="-720" y="0"/>
              <a:ext cx="5978520" cy="947520"/>
            </a:xfrm>
            <a:custGeom>
              <a:avLst/>
              <a:gdLst/>
              <a:ahLst/>
              <a:cxnLst/>
              <a:rect l="l" t="t" r="r" b="b"/>
              <a:pathLst>
                <a:path w="6430780" h="914400">
                  <a:moveTo>
                    <a:pt x="1723869" y="0"/>
                  </a:moveTo>
                  <a:lnTo>
                    <a:pt x="0" y="914400"/>
                  </a:lnTo>
                  <a:lnTo>
                    <a:pt x="6430780" y="29980"/>
                  </a:lnTo>
                  <a:lnTo>
                    <a:pt x="1723869" y="0"/>
                  </a:lnTo>
                  <a:close/>
                </a:path>
              </a:pathLst>
            </a:custGeom>
            <a:solidFill>
              <a:srgbClr val="F3C25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8" name="CustomShape 7"/>
            <p:cNvSpPr/>
            <p:nvPr/>
          </p:nvSpPr>
          <p:spPr>
            <a:xfrm>
              <a:off x="0" y="-46080"/>
              <a:ext cx="4815000" cy="1361880"/>
            </a:xfrm>
            <a:custGeom>
              <a:avLst/>
              <a:gdLst/>
              <a:ahLst/>
              <a:cxnLst/>
              <a:rect l="l" t="t" r="r" b="b"/>
              <a:pathLst>
                <a:path w="4814596" h="1362269">
                  <a:moveTo>
                    <a:pt x="0" y="727788"/>
                  </a:moveTo>
                  <a:lnTo>
                    <a:pt x="0" y="0"/>
                  </a:lnTo>
                  <a:lnTo>
                    <a:pt x="4814596" y="18661"/>
                  </a:lnTo>
                  <a:lnTo>
                    <a:pt x="2500604" y="1362269"/>
                  </a:lnTo>
                  <a:lnTo>
                    <a:pt x="0" y="727788"/>
                  </a:lnTo>
                  <a:close/>
                </a:path>
              </a:pathLst>
            </a:custGeom>
            <a:gradFill rotWithShape="0">
              <a:gsLst>
                <a:gs pos="0">
                  <a:srgbClr val="4F61A9"/>
                </a:gs>
                <a:gs pos="100000">
                  <a:srgbClr val="679CB8"/>
                </a:gs>
              </a:gsLst>
              <a:lin ang="8100000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9" name="CustomShape 8"/>
            <p:cNvSpPr/>
            <p:nvPr/>
          </p:nvSpPr>
          <p:spPr>
            <a:xfrm>
              <a:off x="8285400" y="5430960"/>
              <a:ext cx="3917880" cy="1454040"/>
            </a:xfrm>
            <a:custGeom>
              <a:avLst/>
              <a:gdLst/>
              <a:ahLst/>
              <a:cxnLst/>
              <a:rect l="l" t="t" r="r" b="b"/>
              <a:pathLst>
                <a:path w="3918857" h="1455576">
                  <a:moveTo>
                    <a:pt x="3918857" y="0"/>
                  </a:moveTo>
                  <a:lnTo>
                    <a:pt x="0" y="1455576"/>
                  </a:lnTo>
                  <a:lnTo>
                    <a:pt x="3900196" y="1455576"/>
                  </a:lnTo>
                  <a:lnTo>
                    <a:pt x="3918857" y="0"/>
                  </a:lnTo>
                  <a:close/>
                </a:path>
              </a:pathLst>
            </a:custGeom>
            <a:solidFill>
              <a:srgbClr val="373F4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0" name="CustomShape 9"/>
            <p:cNvSpPr/>
            <p:nvPr/>
          </p:nvSpPr>
          <p:spPr>
            <a:xfrm>
              <a:off x="8002800" y="5918400"/>
              <a:ext cx="1530360" cy="971280"/>
            </a:xfrm>
            <a:custGeom>
              <a:avLst/>
              <a:gdLst/>
              <a:ahLst/>
              <a:cxnLst/>
              <a:rect l="l" t="t" r="r" b="b"/>
              <a:pathLst>
                <a:path w="1530220" h="970384">
                  <a:moveTo>
                    <a:pt x="0" y="951722"/>
                  </a:moveTo>
                  <a:lnTo>
                    <a:pt x="970383" y="0"/>
                  </a:lnTo>
                  <a:lnTo>
                    <a:pt x="1530220" y="970384"/>
                  </a:lnTo>
                  <a:lnTo>
                    <a:pt x="0" y="951722"/>
                  </a:lnTo>
                  <a:close/>
                </a:path>
              </a:pathLst>
            </a:custGeom>
            <a:gradFill rotWithShape="0">
              <a:gsLst>
                <a:gs pos="0">
                  <a:srgbClr val="DB8A2E"/>
                </a:gs>
                <a:gs pos="100000">
                  <a:srgbClr val="D07C29"/>
                </a:gs>
              </a:gsLst>
              <a:lin ang="0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pic>
          <p:nvPicPr>
            <p:cNvPr id="141" name="Imagen 20"/>
            <p:cNvPicPr/>
            <p:nvPr/>
          </p:nvPicPr>
          <p:blipFill>
            <a:blip r:embed="rId2"/>
            <a:stretch/>
          </p:blipFill>
          <p:spPr>
            <a:xfrm rot="5400000">
              <a:off x="8370360" y="-1257840"/>
              <a:ext cx="2479680" cy="49626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42" name="Imagen 22"/>
            <p:cNvPicPr/>
            <p:nvPr/>
          </p:nvPicPr>
          <p:blipFill>
            <a:blip r:embed="rId3"/>
            <a:stretch/>
          </p:blipFill>
          <p:spPr>
            <a:xfrm rot="16200000">
              <a:off x="1409760" y="2960280"/>
              <a:ext cx="2479680" cy="5299560"/>
            </a:xfrm>
            <a:prstGeom prst="rect">
              <a:avLst/>
            </a:prstGeom>
            <a:ln>
              <a:noFill/>
            </a:ln>
          </p:spPr>
        </p:pic>
        <p:sp>
          <p:nvSpPr>
            <p:cNvPr id="143" name="CustomShape 10"/>
            <p:cNvSpPr/>
            <p:nvPr/>
          </p:nvSpPr>
          <p:spPr>
            <a:xfrm>
              <a:off x="8582040" y="5278680"/>
              <a:ext cx="3616200" cy="1620720"/>
            </a:xfrm>
            <a:custGeom>
              <a:avLst/>
              <a:gdLst/>
              <a:ahLst/>
              <a:cxnLst/>
              <a:rect l="l" t="t" r="r" b="b"/>
              <a:pathLst>
                <a:path w="3616036" h="1620982">
                  <a:moveTo>
                    <a:pt x="0" y="1620982"/>
                  </a:moveTo>
                  <a:lnTo>
                    <a:pt x="3616036" y="1620982"/>
                  </a:lnTo>
                  <a:lnTo>
                    <a:pt x="3616036" y="623455"/>
                  </a:lnTo>
                  <a:lnTo>
                    <a:pt x="2784764" y="0"/>
                  </a:lnTo>
                  <a:lnTo>
                    <a:pt x="0" y="1620982"/>
                  </a:lnTo>
                  <a:close/>
                </a:path>
              </a:pathLst>
            </a:custGeom>
            <a:gradFill rotWithShape="0">
              <a:gsLst>
                <a:gs pos="0">
                  <a:srgbClr val="4F61A9"/>
                </a:gs>
                <a:gs pos="100000">
                  <a:srgbClr val="679CB8"/>
                </a:gs>
              </a:gsLst>
              <a:lin ang="0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46" name="TextShape 13"/>
          <p:cNvSpPr txBox="1"/>
          <p:nvPr/>
        </p:nvSpPr>
        <p:spPr>
          <a:xfrm>
            <a:off x="641641" y="2799588"/>
            <a:ext cx="10058400" cy="3829812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just">
              <a:spcBef>
                <a:spcPts val="998"/>
              </a:spcBef>
            </a:pPr>
            <a:r>
              <a:rPr lang="es-MX" sz="2800" spc="-1" dirty="0">
                <a:solidFill>
                  <a:srgbClr val="5A5A5C"/>
                </a:solidFill>
                <a:latin typeface="Myriad Arabic"/>
                <a:ea typeface="Myriad Arabic"/>
              </a:rPr>
              <a:t>Todos tenemos la responsabilidad de reportar:</a:t>
            </a:r>
          </a:p>
          <a:p>
            <a:pPr algn="ctr">
              <a:spcBef>
                <a:spcPts val="998"/>
              </a:spcBef>
            </a:pPr>
            <a:endParaRPr lang="es-MX" sz="2800" spc="-1" dirty="0">
              <a:solidFill>
                <a:srgbClr val="5A5A5C"/>
              </a:solidFill>
              <a:latin typeface="Myriad Arabic"/>
              <a:ea typeface="Myriad Arabic"/>
            </a:endParaRPr>
          </a:p>
          <a:p>
            <a:pPr marL="457200" indent="-457200" algn="just">
              <a:spcBef>
                <a:spcPts val="998"/>
              </a:spcBef>
              <a:buFont typeface="Arial" panose="020B0604020202020204" pitchFamily="34" charset="0"/>
              <a:buChar char="•"/>
            </a:pPr>
            <a:r>
              <a:rPr lang="es-MX" sz="2800" spc="-1" dirty="0">
                <a:solidFill>
                  <a:srgbClr val="5A5A5C"/>
                </a:solidFill>
                <a:latin typeface="Myriad Arabic"/>
                <a:ea typeface="Myriad Arabic"/>
              </a:rPr>
              <a:t>AT – Incidentes</a:t>
            </a:r>
          </a:p>
          <a:p>
            <a:pPr marL="457200" indent="-457200" algn="just">
              <a:spcBef>
                <a:spcPts val="998"/>
              </a:spcBef>
              <a:buFont typeface="Arial" panose="020B0604020202020204" pitchFamily="34" charset="0"/>
              <a:buChar char="•"/>
            </a:pPr>
            <a:r>
              <a:rPr lang="es-MX" sz="2800" spc="-1" dirty="0">
                <a:solidFill>
                  <a:srgbClr val="5A5A5C"/>
                </a:solidFill>
                <a:latin typeface="Myriad Arabic"/>
                <a:ea typeface="Myriad Arabic"/>
              </a:rPr>
              <a:t>Condiciones inseguras</a:t>
            </a:r>
          </a:p>
          <a:p>
            <a:pPr marL="457200" indent="-457200" algn="just">
              <a:spcBef>
                <a:spcPts val="998"/>
              </a:spcBef>
              <a:buFont typeface="Arial" panose="020B0604020202020204" pitchFamily="34" charset="0"/>
              <a:buChar char="•"/>
            </a:pPr>
            <a:r>
              <a:rPr lang="es-MX" sz="2800" spc="-1" dirty="0">
                <a:solidFill>
                  <a:srgbClr val="5A5A5C"/>
                </a:solidFill>
                <a:latin typeface="Myriad Arabic"/>
                <a:ea typeface="Myriad Arabic"/>
              </a:rPr>
              <a:t>Comportamientos inseguros</a:t>
            </a:r>
          </a:p>
          <a:p>
            <a:pPr marL="457200" indent="-457200" algn="just">
              <a:spcBef>
                <a:spcPts val="998"/>
              </a:spcBef>
              <a:buFont typeface="Arial" panose="020B0604020202020204" pitchFamily="34" charset="0"/>
              <a:buChar char="•"/>
            </a:pPr>
            <a:r>
              <a:rPr lang="es-MX" sz="2800" spc="-1" dirty="0">
                <a:solidFill>
                  <a:srgbClr val="5A5A5C"/>
                </a:solidFill>
                <a:latin typeface="Myriad Arabic"/>
                <a:ea typeface="Myriad Arabic"/>
              </a:rPr>
              <a:t>Condiciones de Salud</a:t>
            </a:r>
          </a:p>
        </p:txBody>
      </p:sp>
      <p:sp>
        <p:nvSpPr>
          <p:cNvPr id="147" name="CustomShape 14"/>
          <p:cNvSpPr/>
          <p:nvPr/>
        </p:nvSpPr>
        <p:spPr>
          <a:xfrm>
            <a:off x="2438280" y="1022889"/>
            <a:ext cx="7315200" cy="13256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ctr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CO" sz="4000" b="1" strike="noStrike" spc="-1" dirty="0">
                <a:solidFill>
                  <a:srgbClr val="5A5A5C"/>
                </a:solidFill>
                <a:latin typeface="Futura Md BT"/>
              </a:rPr>
              <a:t>¿QUÉ MÁS PODEMOS REPORTAR?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3" name="Imagen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1808" y="1923036"/>
            <a:ext cx="2545512" cy="3350604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2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3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4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7" name="Imagen 8"/>
          <p:cNvPicPr/>
          <p:nvPr/>
        </p:nvPicPr>
        <p:blipFill>
          <a:blip r:embed="rId2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59" name="TextShape 5"/>
          <p:cNvSpPr txBox="1"/>
          <p:nvPr/>
        </p:nvSpPr>
        <p:spPr>
          <a:xfrm>
            <a:off x="1085850" y="1337667"/>
            <a:ext cx="10619820" cy="7952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MX" sz="4000" b="1" spc="-1" dirty="0">
                <a:solidFill>
                  <a:srgbClr val="505052"/>
                </a:solidFill>
                <a:latin typeface="Futura Md BT"/>
              </a:rPr>
              <a:t>ELEMENTOS DE PROTECCION PERSONAL</a:t>
            </a:r>
            <a:endParaRPr lang="en-US" sz="4000" b="0" strike="noStrike" spc="-1" dirty="0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" name="CustomShape 1"/>
          <p:cNvSpPr/>
          <p:nvPr/>
        </p:nvSpPr>
        <p:spPr>
          <a:xfrm>
            <a:off x="10083960" y="4827600"/>
            <a:ext cx="2108160" cy="2035080"/>
          </a:xfrm>
          <a:custGeom>
            <a:avLst/>
            <a:gdLst/>
            <a:ahLst/>
            <a:cxnLst/>
            <a:rect l="l" t="t" r="r" b="b"/>
            <a:pathLst>
              <a:path w="2108719" h="2034074">
                <a:moveTo>
                  <a:pt x="2108719" y="0"/>
                </a:moveTo>
                <a:lnTo>
                  <a:pt x="2108719" y="2015412"/>
                </a:lnTo>
                <a:lnTo>
                  <a:pt x="0" y="2034074"/>
                </a:lnTo>
                <a:lnTo>
                  <a:pt x="2108719" y="0"/>
                </a:lnTo>
                <a:close/>
              </a:path>
            </a:pathLst>
          </a:custGeom>
          <a:solidFill>
            <a:srgbClr val="C35C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CustomShape 2"/>
          <p:cNvSpPr/>
          <p:nvPr/>
        </p:nvSpPr>
        <p:spPr>
          <a:xfrm>
            <a:off x="6070680" y="5881680"/>
            <a:ext cx="6121440" cy="1008000"/>
          </a:xfrm>
          <a:custGeom>
            <a:avLst/>
            <a:gdLst/>
            <a:ahLst/>
            <a:cxnLst/>
            <a:rect l="l" t="t" r="r" b="b"/>
            <a:pathLst>
              <a:path w="6120882" h="1007707">
                <a:moveTo>
                  <a:pt x="0" y="989045"/>
                </a:moveTo>
                <a:lnTo>
                  <a:pt x="6120882" y="0"/>
                </a:lnTo>
                <a:lnTo>
                  <a:pt x="6120882" y="1007707"/>
                </a:lnTo>
                <a:lnTo>
                  <a:pt x="0" y="989045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CustomShape 9"/>
          <p:cNvSpPr/>
          <p:nvPr/>
        </p:nvSpPr>
        <p:spPr>
          <a:xfrm>
            <a:off x="8583480" y="5257800"/>
            <a:ext cx="3614760" cy="1620720"/>
          </a:xfrm>
          <a:custGeom>
            <a:avLst/>
            <a:gdLst/>
            <a:ahLst/>
            <a:cxnLst/>
            <a:rect l="l" t="t" r="r" b="b"/>
            <a:pathLst>
              <a:path w="3616036" h="1620982">
                <a:moveTo>
                  <a:pt x="0" y="1620982"/>
                </a:moveTo>
                <a:lnTo>
                  <a:pt x="3616036" y="1620982"/>
                </a:lnTo>
                <a:lnTo>
                  <a:pt x="3616036" y="623455"/>
                </a:lnTo>
                <a:lnTo>
                  <a:pt x="2784764" y="0"/>
                </a:lnTo>
                <a:lnTo>
                  <a:pt x="0" y="1620982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aphicFrame>
        <p:nvGraphicFramePr>
          <p:cNvPr id="32" name="Table 1"/>
          <p:cNvGraphicFramePr/>
          <p:nvPr>
            <p:extLst>
              <p:ext uri="{D42A27DB-BD31-4B8C-83A1-F6EECF244321}">
                <p14:modId xmlns:p14="http://schemas.microsoft.com/office/powerpoint/2010/main" val="2283355053"/>
              </p:ext>
            </p:extLst>
          </p:nvPr>
        </p:nvGraphicFramePr>
        <p:xfrm>
          <a:off x="824774" y="2133231"/>
          <a:ext cx="11068051" cy="4447326"/>
        </p:xfrm>
        <a:graphic>
          <a:graphicData uri="http://schemas.openxmlformats.org/drawingml/2006/table">
            <a:tbl>
              <a:tblPr/>
              <a:tblGrid>
                <a:gridCol w="1581306">
                  <a:extLst>
                    <a:ext uri="{9D8B030D-6E8A-4147-A177-3AD203B41FA5}">
                      <a16:colId xmlns:a16="http://schemas.microsoft.com/office/drawing/2014/main" val="1913771892"/>
                    </a:ext>
                  </a:extLst>
                </a:gridCol>
                <a:gridCol w="15813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02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13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1306">
                  <a:extLst>
                    <a:ext uri="{9D8B030D-6E8A-4147-A177-3AD203B41FA5}">
                      <a16:colId xmlns:a16="http://schemas.microsoft.com/office/drawing/2014/main" val="2629095754"/>
                    </a:ext>
                  </a:extLst>
                </a:gridCol>
                <a:gridCol w="1581306">
                  <a:extLst>
                    <a:ext uri="{9D8B030D-6E8A-4147-A177-3AD203B41FA5}">
                      <a16:colId xmlns:a16="http://schemas.microsoft.com/office/drawing/2014/main" val="3771903663"/>
                    </a:ext>
                  </a:extLst>
                </a:gridCol>
                <a:gridCol w="1581306">
                  <a:extLst>
                    <a:ext uri="{9D8B030D-6E8A-4147-A177-3AD203B41FA5}">
                      <a16:colId xmlns:a16="http://schemas.microsoft.com/office/drawing/2014/main" val="2746882264"/>
                    </a:ext>
                  </a:extLst>
                </a:gridCol>
              </a:tblGrid>
              <a:tr h="131412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3200" b="0" strike="noStrike" spc="-1" dirty="0">
                          <a:solidFill>
                            <a:schemeClr val="bg1"/>
                          </a:solidFill>
                          <a:latin typeface="Calibri"/>
                        </a:rPr>
                        <a:t>CARGO</a:t>
                      </a:r>
                    </a:p>
                  </a:txBody>
                  <a:tcPr>
                    <a:lnL w="5760">
                      <a:solidFill>
                        <a:srgbClr val="FFFFFF"/>
                      </a:solidFill>
                    </a:lnL>
                    <a:lnR w="5760">
                      <a:solidFill>
                        <a:srgbClr val="FFFFFF"/>
                      </a:solidFill>
                    </a:lnR>
                    <a:lnT w="5760">
                      <a:solidFill>
                        <a:srgbClr val="FFFFFF"/>
                      </a:solidFill>
                    </a:lnT>
                    <a:lnB w="18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72A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3200" b="0" strike="noStrike" spc="-1" dirty="0">
                        <a:solidFill>
                          <a:srgbClr val="0070C0"/>
                        </a:solidFill>
                        <a:latin typeface="Calibri"/>
                      </a:endParaRPr>
                    </a:p>
                  </a:txBody>
                  <a:tcPr>
                    <a:lnL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60">
                      <a:solidFill>
                        <a:srgbClr val="FFFFFF"/>
                      </a:solidFill>
                    </a:lnR>
                    <a:lnT w="576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solidFill>
                      <a:srgbClr val="5572A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3200" b="0" strike="noStrike" spc="-1" dirty="0">
                        <a:solidFill>
                          <a:srgbClr val="0070C0"/>
                        </a:solidFill>
                        <a:latin typeface="Calibri"/>
                      </a:endParaRPr>
                    </a:p>
                  </a:txBody>
                  <a:tcPr>
                    <a:lnL w="5760">
                      <a:solidFill>
                        <a:srgbClr val="FFFFFF"/>
                      </a:solidFill>
                    </a:lnL>
                    <a:lnR w="5760">
                      <a:solidFill>
                        <a:srgbClr val="FFFFFF"/>
                      </a:solidFill>
                    </a:lnR>
                    <a:lnT w="576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solidFill>
                      <a:srgbClr val="5572A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3200" b="0" strike="noStrike" spc="-1" dirty="0">
                        <a:solidFill>
                          <a:srgbClr val="0070C0"/>
                        </a:solidFill>
                        <a:latin typeface="Calibri"/>
                      </a:endParaRPr>
                    </a:p>
                  </a:txBody>
                  <a:tcPr>
                    <a:lnL w="5760">
                      <a:solidFill>
                        <a:srgbClr val="FFFFFF"/>
                      </a:solidFill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solidFill>
                      <a:srgbClr val="5572A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3200" b="0" strike="noStrike" spc="-1" dirty="0">
                        <a:solidFill>
                          <a:srgbClr val="0070C0"/>
                        </a:solidFill>
                        <a:latin typeface="Calibri"/>
                      </a:endParaRPr>
                    </a:p>
                  </a:txBody>
                  <a:tcPr>
                    <a:lnL w="5760">
                      <a:solidFill>
                        <a:srgbClr val="FFFFFF"/>
                      </a:solidFill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>
                      <a:solidFill>
                        <a:srgbClr val="FFFFFF"/>
                      </a:solidFill>
                    </a:lnT>
                    <a:lnB w="18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72A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3200" b="0" strike="noStrike" spc="-1" dirty="0">
                        <a:solidFill>
                          <a:srgbClr val="0070C0"/>
                        </a:solidFill>
                        <a:latin typeface="Calibri"/>
                      </a:endParaRPr>
                    </a:p>
                  </a:txBody>
                  <a:tcPr>
                    <a:lnL w="5760">
                      <a:solidFill>
                        <a:srgbClr val="FFFFFF"/>
                      </a:solidFill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>
                      <a:solidFill>
                        <a:srgbClr val="FFFFFF"/>
                      </a:solidFill>
                    </a:lnT>
                    <a:lnB w="18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72A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sz="3200" b="0" strike="noStrike" spc="-1" dirty="0">
                        <a:solidFill>
                          <a:srgbClr val="0070C0"/>
                        </a:solidFill>
                        <a:latin typeface="Calibri"/>
                      </a:endParaRPr>
                    </a:p>
                  </a:txBody>
                  <a:tcPr>
                    <a:lnL w="5760">
                      <a:solidFill>
                        <a:srgbClr val="FFFFFF"/>
                      </a:solidFill>
                    </a:lnL>
                    <a:lnR w="5760">
                      <a:solidFill>
                        <a:srgbClr val="FFFFFF"/>
                      </a:solidFill>
                    </a:lnR>
                    <a:lnT w="5760">
                      <a:solidFill>
                        <a:srgbClr val="FFFFFF"/>
                      </a:solidFill>
                    </a:lnT>
                    <a:lnB w="18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72A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80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 dirty="0" err="1">
                          <a:solidFill>
                            <a:srgbClr val="000000"/>
                          </a:solidFill>
                          <a:latin typeface="Calibri"/>
                        </a:rPr>
                        <a:t>Gerencial</a:t>
                      </a:r>
                      <a:r>
                        <a:rPr lang="en-US" sz="2000" b="0" strike="noStrike" spc="-1" baseline="0" dirty="0">
                          <a:solidFill>
                            <a:srgbClr val="000000"/>
                          </a:solidFill>
                          <a:latin typeface="Calibri"/>
                        </a:rPr>
                        <a:t> y </a:t>
                      </a:r>
                      <a:r>
                        <a:rPr lang="en-US" sz="2000" b="0" strike="noStrike" spc="-1" baseline="0" dirty="0" err="1">
                          <a:solidFill>
                            <a:srgbClr val="000000"/>
                          </a:solidFill>
                          <a:latin typeface="Calibri"/>
                        </a:rPr>
                        <a:t>Directivo</a:t>
                      </a:r>
                      <a:endParaRPr lang="en-US" sz="2000" b="0" strike="noStrike" spc="-1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anchor="ctr">
                    <a:lnL w="5760">
                      <a:solidFill>
                        <a:srgbClr val="FFFFFF"/>
                      </a:solidFill>
                    </a:lnL>
                    <a:lnR w="5760">
                      <a:solidFill>
                        <a:srgbClr val="FFFFFF"/>
                      </a:solidFill>
                    </a:lnR>
                    <a:lnT w="18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Si</a:t>
                      </a:r>
                    </a:p>
                  </a:txBody>
                  <a:tcPr anchor="ctr">
                    <a:lnL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6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5760">
                      <a:solidFill>
                        <a:srgbClr val="FFFFFF"/>
                      </a:solidFill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 dirty="0" err="1">
                          <a:solidFill>
                            <a:srgbClr val="000000"/>
                          </a:solidFill>
                          <a:latin typeface="Calibri"/>
                        </a:rPr>
                        <a:t>Opcional</a:t>
                      </a:r>
                      <a:endParaRPr lang="en-US" sz="2000" b="0" strike="noStrike" spc="-1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anchor="ctr">
                    <a:lnL w="5760">
                      <a:solidFill>
                        <a:srgbClr val="FFFFFF"/>
                      </a:solidFill>
                    </a:lnL>
                    <a:lnR w="576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5760">
                      <a:solidFill>
                        <a:srgbClr val="FFFFFF"/>
                      </a:solidFill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Si</a:t>
                      </a:r>
                    </a:p>
                  </a:txBody>
                  <a:tcPr anchor="ctr">
                    <a:lnL w="5760">
                      <a:solidFill>
                        <a:srgbClr val="FFFFFF"/>
                      </a:solidFill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8720">
                      <a:solidFill>
                        <a:srgbClr val="FFFFFF"/>
                      </a:solidFill>
                    </a:lnT>
                    <a:lnB w="5760">
                      <a:solidFill>
                        <a:srgbClr val="FFFFFF"/>
                      </a:solidFill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No </a:t>
                      </a:r>
                      <a:r>
                        <a:rPr lang="en-US" sz="2000" b="0" strike="noStrike" spc="-1" dirty="0" err="1">
                          <a:solidFill>
                            <a:srgbClr val="000000"/>
                          </a:solidFill>
                          <a:latin typeface="Calibri"/>
                        </a:rPr>
                        <a:t>Aplica</a:t>
                      </a:r>
                      <a:endParaRPr lang="en-US" sz="2000" b="0" strike="noStrike" spc="-1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anchor="ctr">
                    <a:lnL w="5760">
                      <a:solidFill>
                        <a:srgbClr val="FFFFFF"/>
                      </a:solidFill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8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Si</a:t>
                      </a:r>
                    </a:p>
                  </a:txBody>
                  <a:tcPr anchor="ctr">
                    <a:lnL w="5760">
                      <a:solidFill>
                        <a:srgbClr val="FFFFFF"/>
                      </a:solidFill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8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 dirty="0" err="1">
                          <a:solidFill>
                            <a:srgbClr val="000000"/>
                          </a:solidFill>
                          <a:latin typeface="Calibri"/>
                        </a:rPr>
                        <a:t>Opcional</a:t>
                      </a:r>
                      <a:endParaRPr lang="en-US" sz="2000" b="0" strike="noStrike" spc="-1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anchor="ctr">
                    <a:lnL w="5760">
                      <a:solidFill>
                        <a:srgbClr val="FFFFFF"/>
                      </a:solidFill>
                    </a:lnL>
                    <a:lnR w="5760">
                      <a:solidFill>
                        <a:srgbClr val="FFFFFF"/>
                      </a:solidFill>
                    </a:lnR>
                    <a:lnT w="18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80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 dirty="0" err="1">
                          <a:solidFill>
                            <a:srgbClr val="000000"/>
                          </a:solidFill>
                          <a:latin typeface="Calibri"/>
                        </a:rPr>
                        <a:t>Admon</a:t>
                      </a:r>
                      <a:endParaRPr lang="en-US" sz="2000" b="0" strike="noStrike" spc="-1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anchor="ctr">
                    <a:lnL w="5760">
                      <a:solidFill>
                        <a:srgbClr val="FFFFFF"/>
                      </a:solidFill>
                    </a:lnL>
                    <a:lnR w="5760">
                      <a:solidFill>
                        <a:srgbClr val="FFFFFF"/>
                      </a:solidFill>
                    </a:lnR>
                    <a:lnT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No</a:t>
                      </a:r>
                      <a:r>
                        <a:rPr lang="en-US" sz="2000" b="0" strike="noStrike" spc="-1" baseline="0" dirty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en-US" sz="2000" b="0" strike="noStrike" spc="-1" baseline="0" dirty="0" err="1">
                          <a:solidFill>
                            <a:srgbClr val="000000"/>
                          </a:solidFill>
                          <a:latin typeface="Calibri"/>
                        </a:rPr>
                        <a:t>Aplica</a:t>
                      </a:r>
                      <a:endParaRPr lang="en-US" sz="2000" b="0" strike="noStrike" spc="-1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anchor="ctr">
                    <a:lnL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60">
                      <a:solidFill>
                        <a:srgbClr val="FFFFFF"/>
                      </a:solidFill>
                    </a:lnR>
                    <a:lnT w="5760">
                      <a:solidFill>
                        <a:srgbClr val="FFFFFF"/>
                      </a:solidFill>
                    </a:lnT>
                    <a:lnB w="5760">
                      <a:solidFill>
                        <a:srgbClr val="FFFFFF"/>
                      </a:solidFill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No</a:t>
                      </a:r>
                      <a:r>
                        <a:rPr lang="en-US" sz="2000" b="0" strike="noStrike" spc="-1" baseline="0" dirty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en-US" sz="2000" b="0" strike="noStrike" spc="-1" baseline="0" dirty="0" err="1">
                          <a:solidFill>
                            <a:srgbClr val="000000"/>
                          </a:solidFill>
                          <a:latin typeface="Calibri"/>
                        </a:rPr>
                        <a:t>Aplica</a:t>
                      </a:r>
                      <a:endParaRPr lang="en-US" sz="2000" b="0" strike="noStrike" spc="-1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anchor="ctr">
                    <a:lnL w="5760">
                      <a:solidFill>
                        <a:srgbClr val="FFFFFF"/>
                      </a:solidFill>
                    </a:lnL>
                    <a:lnR w="5760">
                      <a:solidFill>
                        <a:srgbClr val="FFFFFF"/>
                      </a:solidFill>
                    </a:lnR>
                    <a:lnT w="5760">
                      <a:solidFill>
                        <a:srgbClr val="FFFFFF"/>
                      </a:solidFill>
                    </a:lnT>
                    <a:lnB w="5760">
                      <a:solidFill>
                        <a:srgbClr val="FFFFFF"/>
                      </a:solidFill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Si</a:t>
                      </a:r>
                    </a:p>
                  </a:txBody>
                  <a:tcPr anchor="ctr">
                    <a:lnL w="5760">
                      <a:solidFill>
                        <a:srgbClr val="FFFFFF"/>
                      </a:solidFill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>
                      <a:solidFill>
                        <a:srgbClr val="FFFFFF"/>
                      </a:solidFill>
                    </a:lnT>
                    <a:lnB w="5760">
                      <a:solidFill>
                        <a:srgbClr val="FFFFFF"/>
                      </a:solidFill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No</a:t>
                      </a:r>
                      <a:r>
                        <a:rPr lang="en-US" sz="2000" b="0" strike="noStrike" spc="-1" baseline="0" dirty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en-US" sz="2000" b="0" strike="noStrike" spc="-1" baseline="0" dirty="0" err="1">
                          <a:solidFill>
                            <a:srgbClr val="000000"/>
                          </a:solidFill>
                          <a:latin typeface="Calibri"/>
                        </a:rPr>
                        <a:t>Aplica</a:t>
                      </a:r>
                      <a:endParaRPr lang="en-US" sz="2000" b="0" strike="noStrike" spc="-1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anchor="ctr">
                    <a:lnL w="5760">
                      <a:solidFill>
                        <a:srgbClr val="FFFFFF"/>
                      </a:solidFill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No</a:t>
                      </a:r>
                      <a:r>
                        <a:rPr lang="en-US" sz="2000" b="0" strike="noStrike" spc="-1" baseline="0" dirty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en-US" sz="2000" b="0" strike="noStrike" spc="-1" baseline="0" dirty="0" err="1">
                          <a:solidFill>
                            <a:srgbClr val="000000"/>
                          </a:solidFill>
                          <a:latin typeface="Calibri"/>
                        </a:rPr>
                        <a:t>Aplica</a:t>
                      </a:r>
                      <a:endParaRPr lang="en-US" sz="2000" b="0" strike="noStrike" spc="-1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anchor="ctr">
                    <a:lnL w="5760">
                      <a:solidFill>
                        <a:srgbClr val="FFFFFF"/>
                      </a:solidFill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No</a:t>
                      </a:r>
                      <a:r>
                        <a:rPr lang="en-US" sz="2000" b="0" strike="noStrike" spc="-1" baseline="0" dirty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en-US" sz="2000" b="0" strike="noStrike" spc="-1" baseline="0" dirty="0" err="1">
                          <a:solidFill>
                            <a:srgbClr val="000000"/>
                          </a:solidFill>
                          <a:latin typeface="Calibri"/>
                        </a:rPr>
                        <a:t>Aplica</a:t>
                      </a:r>
                      <a:endParaRPr lang="en-US" sz="2000" b="0" strike="noStrike" spc="-1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anchor="ctr">
                    <a:lnL w="5760">
                      <a:solidFill>
                        <a:srgbClr val="FFFFFF"/>
                      </a:solidFill>
                    </a:lnL>
                    <a:lnR w="5760">
                      <a:solidFill>
                        <a:srgbClr val="FFFFFF"/>
                      </a:solidFill>
                    </a:lnR>
                    <a:lnT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80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 dirty="0" err="1">
                          <a:solidFill>
                            <a:srgbClr val="000000"/>
                          </a:solidFill>
                          <a:latin typeface="Calibri"/>
                        </a:rPr>
                        <a:t>Operario</a:t>
                      </a:r>
                      <a:endParaRPr lang="en-US" sz="2000" b="0" strike="noStrike" spc="-1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anchor="ctr">
                    <a:lnL w="5760">
                      <a:solidFill>
                        <a:srgbClr val="FFFFFF"/>
                      </a:solidFill>
                    </a:lnL>
                    <a:lnR w="5760">
                      <a:solidFill>
                        <a:srgbClr val="FFFFFF"/>
                      </a:solidFill>
                    </a:lnR>
                    <a:lnT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Si</a:t>
                      </a:r>
                    </a:p>
                  </a:txBody>
                  <a:tcPr anchor="ctr">
                    <a:lnL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60">
                      <a:solidFill>
                        <a:srgbClr val="FFFFFF"/>
                      </a:solidFill>
                    </a:lnR>
                    <a:lnT w="5760">
                      <a:solidFill>
                        <a:srgbClr val="FFFFFF"/>
                      </a:solidFill>
                    </a:lnT>
                    <a:lnB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Si</a:t>
                      </a:r>
                    </a:p>
                  </a:txBody>
                  <a:tcPr anchor="ctr">
                    <a:lnL w="5760">
                      <a:solidFill>
                        <a:srgbClr val="FFFFFF"/>
                      </a:solidFill>
                    </a:lnL>
                    <a:lnR w="5760">
                      <a:solidFill>
                        <a:srgbClr val="FFFFFF"/>
                      </a:solidFill>
                    </a:lnR>
                    <a:lnT w="5760">
                      <a:solidFill>
                        <a:srgbClr val="FFFFFF"/>
                      </a:solidFill>
                    </a:lnT>
                    <a:lnB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Si</a:t>
                      </a:r>
                    </a:p>
                  </a:txBody>
                  <a:tcPr anchor="ctr">
                    <a:lnL w="5760">
                      <a:solidFill>
                        <a:srgbClr val="FFFFFF"/>
                      </a:solidFill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>
                      <a:solidFill>
                        <a:srgbClr val="FFFFFF"/>
                      </a:solidFill>
                    </a:lnT>
                    <a:lnB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Si</a:t>
                      </a:r>
                    </a:p>
                  </a:txBody>
                  <a:tcPr anchor="ctr">
                    <a:lnL w="5760">
                      <a:solidFill>
                        <a:srgbClr val="FFFFFF"/>
                      </a:solidFill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Si</a:t>
                      </a:r>
                    </a:p>
                  </a:txBody>
                  <a:tcPr anchor="ctr">
                    <a:lnL w="5760">
                      <a:solidFill>
                        <a:srgbClr val="FFFFFF"/>
                      </a:solidFill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Si</a:t>
                      </a:r>
                    </a:p>
                  </a:txBody>
                  <a:tcPr anchor="ctr">
                    <a:lnL w="5760">
                      <a:solidFill>
                        <a:srgbClr val="FFFFFF"/>
                      </a:solidFill>
                    </a:lnL>
                    <a:lnR w="5760">
                      <a:solidFill>
                        <a:srgbClr val="FFFFFF"/>
                      </a:solidFill>
                    </a:lnR>
                    <a:lnT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80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 dirty="0" err="1">
                          <a:solidFill>
                            <a:srgbClr val="000000"/>
                          </a:solidFill>
                          <a:latin typeface="Calibri"/>
                        </a:rPr>
                        <a:t>Ayudante</a:t>
                      </a:r>
                      <a:endParaRPr lang="en-US" sz="2000" b="0" strike="noStrike" spc="-1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anchor="ctr">
                    <a:lnL w="5760">
                      <a:solidFill>
                        <a:srgbClr val="FFFFFF"/>
                      </a:solidFill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Si</a:t>
                      </a:r>
                    </a:p>
                  </a:txBody>
                  <a:tcPr anchor="ctr">
                    <a:lnL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>
                      <a:solidFill>
                        <a:srgbClr val="FFFFFF"/>
                      </a:solidFill>
                    </a:lnT>
                    <a:lnB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Si</a:t>
                      </a:r>
                    </a:p>
                  </a:txBody>
                  <a:tcPr anchor="ctr">
                    <a:lnL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>
                      <a:solidFill>
                        <a:srgbClr val="FFFFFF"/>
                      </a:solidFill>
                    </a:lnT>
                    <a:lnB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Si</a:t>
                      </a:r>
                    </a:p>
                  </a:txBody>
                  <a:tcPr anchor="ctr">
                    <a:lnL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>
                      <a:solidFill>
                        <a:srgbClr val="FFFFFF"/>
                      </a:solidFill>
                    </a:lnT>
                    <a:lnB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Si</a:t>
                      </a:r>
                    </a:p>
                  </a:txBody>
                  <a:tcPr anchor="ctr">
                    <a:lnL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Si</a:t>
                      </a:r>
                    </a:p>
                  </a:txBody>
                  <a:tcPr anchor="ctr">
                    <a:lnL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Si</a:t>
                      </a:r>
                    </a:p>
                  </a:txBody>
                  <a:tcPr anchor="ctr">
                    <a:lnL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60">
                      <a:solidFill>
                        <a:srgbClr val="FFFFFF"/>
                      </a:solidFill>
                    </a:lnR>
                    <a:lnT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2072352"/>
                  </a:ext>
                </a:extLst>
              </a:tr>
              <a:tr h="6080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b="0" strike="noStrike" spc="-1" dirty="0" err="1">
                          <a:solidFill>
                            <a:srgbClr val="000000"/>
                          </a:solidFill>
                          <a:latin typeface="Calibri"/>
                        </a:rPr>
                        <a:t>Topografo</a:t>
                      </a:r>
                      <a:endParaRPr lang="en-US" sz="2000" b="0" strike="noStrike" spc="-1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anchor="ctr">
                    <a:lnL w="5760">
                      <a:solidFill>
                        <a:srgbClr val="FFFFFF"/>
                      </a:solidFill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60">
                      <a:solidFill>
                        <a:srgbClr val="FFFFFF"/>
                      </a:solidFill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Si</a:t>
                      </a:r>
                    </a:p>
                  </a:txBody>
                  <a:tcPr anchor="ctr">
                    <a:lnL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>
                      <a:solidFill>
                        <a:srgbClr val="FFFFFF"/>
                      </a:solidFill>
                    </a:lnT>
                    <a:lnB w="5760">
                      <a:solidFill>
                        <a:srgbClr val="FFFFFF"/>
                      </a:solidFill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Si</a:t>
                      </a:r>
                    </a:p>
                  </a:txBody>
                  <a:tcPr anchor="ctr">
                    <a:lnL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>
                      <a:solidFill>
                        <a:srgbClr val="FFFFFF"/>
                      </a:solidFill>
                    </a:lnT>
                    <a:lnB w="5760">
                      <a:solidFill>
                        <a:srgbClr val="FFFFFF"/>
                      </a:solidFill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Si</a:t>
                      </a:r>
                    </a:p>
                  </a:txBody>
                  <a:tcPr anchor="ctr">
                    <a:lnL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>
                      <a:solidFill>
                        <a:srgbClr val="FFFFFF"/>
                      </a:solidFill>
                    </a:lnT>
                    <a:lnB w="5760">
                      <a:solidFill>
                        <a:srgbClr val="FFFFFF"/>
                      </a:solidFill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Si</a:t>
                      </a:r>
                    </a:p>
                  </a:txBody>
                  <a:tcPr anchor="ctr">
                    <a:lnL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60">
                      <a:solidFill>
                        <a:srgbClr val="FFFFFF"/>
                      </a:solidFill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Si</a:t>
                      </a:r>
                    </a:p>
                  </a:txBody>
                  <a:tcPr anchor="ctr">
                    <a:lnL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60">
                      <a:solidFill>
                        <a:srgbClr val="FFFFFF"/>
                      </a:solidFill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Si</a:t>
                      </a:r>
                    </a:p>
                  </a:txBody>
                  <a:tcPr anchor="ctr">
                    <a:lnL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60">
                      <a:solidFill>
                        <a:srgbClr val="FFFFFF"/>
                      </a:solidFill>
                    </a:lnR>
                    <a:lnT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60">
                      <a:solidFill>
                        <a:srgbClr val="FFFFFF"/>
                      </a:solidFill>
                    </a:lnB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4395709"/>
                  </a:ext>
                </a:extLst>
              </a:tr>
            </a:tbl>
          </a:graphicData>
        </a:graphic>
      </p:graphicFrame>
      <p:pic>
        <p:nvPicPr>
          <p:cNvPr id="34" name="Imagen 33">
            <a:extLst>
              <a:ext uri="{FF2B5EF4-FFF2-40B4-BE49-F238E27FC236}">
                <a16:creationId xmlns:a16="http://schemas.microsoft.com/office/drawing/2014/main" id="{00000000-0008-0000-0000-00001D000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9650" y="2194362"/>
            <a:ext cx="1113234" cy="826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Imagen 36">
            <a:extLst>
              <a:ext uri="{FF2B5EF4-FFF2-40B4-BE49-F238E27FC236}">
                <a16:creationId xmlns:a16="http://schemas.microsoft.com/office/drawing/2014/main" id="{00000000-0008-0000-0000-00001F000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3398" y="2228543"/>
            <a:ext cx="863203" cy="877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Imagen 37" descr="Tapabocas en tela Antifluido - Dotaciones Medellin">
            <a:extLst>
              <a:ext uri="{FF2B5EF4-FFF2-40B4-BE49-F238E27FC236}">
                <a16:creationId xmlns:a16="http://schemas.microsoft.com/office/drawing/2014/main" id="{00000000-0008-0000-0000-00001A000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977800" y="2289831"/>
            <a:ext cx="76200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Imagen 38">
            <a:extLst>
              <a:ext uri="{FF2B5EF4-FFF2-40B4-BE49-F238E27FC236}">
                <a16:creationId xmlns:a16="http://schemas.microsoft.com/office/drawing/2014/main" id="{00000000-0008-0000-0000-000013000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7579" y="2293867"/>
            <a:ext cx="947267" cy="979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12 Imagen">
            <a:extLst>
              <a:ext uri="{FF2B5EF4-FFF2-40B4-BE49-F238E27FC236}">
                <a16:creationId xmlns:a16="http://schemas.microsoft.com/office/drawing/2014/main" id="{00000000-0008-0000-0000-00001E000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2625" y="2440967"/>
            <a:ext cx="1016116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" name="53 Imagen">
            <a:extLst>
              <a:ext uri="{FF2B5EF4-FFF2-40B4-BE49-F238E27FC236}">
                <a16:creationId xmlns:a16="http://schemas.microsoft.com/office/drawing/2014/main" id="{00000000-0008-0000-0000-000012000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8436" y="2479009"/>
            <a:ext cx="1056165" cy="609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21685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2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3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4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7" name="Imagen 8"/>
          <p:cNvPicPr/>
          <p:nvPr/>
        </p:nvPicPr>
        <p:blipFill>
          <a:blip r:embed="rId2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59" name="TextShape 5"/>
          <p:cNvSpPr txBox="1"/>
          <p:nvPr/>
        </p:nvSpPr>
        <p:spPr>
          <a:xfrm>
            <a:off x="1305000" y="2109600"/>
            <a:ext cx="5724450" cy="7952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MX" sz="5000" b="1" spc="-1" dirty="0">
                <a:solidFill>
                  <a:srgbClr val="505052"/>
                </a:solidFill>
                <a:latin typeface="Futura Md BT"/>
              </a:rPr>
              <a:t>EXPRESIONES</a:t>
            </a:r>
            <a:endParaRPr lang="en-US" sz="5000" b="0" strike="noStrike" spc="-1" dirty="0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60" name="TextShape 6"/>
          <p:cNvSpPr txBox="1"/>
          <p:nvPr/>
        </p:nvSpPr>
        <p:spPr>
          <a:xfrm>
            <a:off x="1628850" y="3406320"/>
            <a:ext cx="6829350" cy="289224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6000"/>
          </a:bodyPr>
          <a:lstStyle/>
          <a:p>
            <a:pPr marL="342900" indent="-342900">
              <a:lnSpc>
                <a:spcPct val="90000"/>
              </a:lnSpc>
              <a:spcBef>
                <a:spcPts val="998"/>
              </a:spcBef>
              <a:buFont typeface="Wingdings" panose="05000000000000000000" pitchFamily="2" charset="2"/>
              <a:buChar char="v"/>
            </a:pPr>
            <a:r>
              <a:rPr lang="es-MX" sz="2400" spc="-1" dirty="0">
                <a:solidFill>
                  <a:srgbClr val="5A5A5C"/>
                </a:solidFill>
                <a:latin typeface="Myriad Arabic"/>
                <a:ea typeface="Myriad Arabic"/>
              </a:rPr>
              <a:t>Siempre lo he hecho así</a:t>
            </a:r>
          </a:p>
          <a:p>
            <a:pPr marL="342900" indent="-342900">
              <a:lnSpc>
                <a:spcPct val="90000"/>
              </a:lnSpc>
              <a:spcBef>
                <a:spcPts val="998"/>
              </a:spcBef>
              <a:buFont typeface="Wingdings" panose="05000000000000000000" pitchFamily="2" charset="2"/>
              <a:buChar char="v"/>
            </a:pPr>
            <a:r>
              <a:rPr lang="es-MX" sz="2400" spc="-1" dirty="0">
                <a:solidFill>
                  <a:srgbClr val="5A5A5C"/>
                </a:solidFill>
                <a:latin typeface="Myriad Arabic"/>
                <a:ea typeface="Myriad Arabic"/>
              </a:rPr>
              <a:t>Eso no sirve para nada</a:t>
            </a:r>
          </a:p>
          <a:p>
            <a:pPr marL="342900" indent="-342900">
              <a:lnSpc>
                <a:spcPct val="90000"/>
              </a:lnSpc>
              <a:spcBef>
                <a:spcPts val="998"/>
              </a:spcBef>
              <a:buFont typeface="Wingdings" panose="05000000000000000000" pitchFamily="2" charset="2"/>
              <a:buChar char="v"/>
            </a:pPr>
            <a:r>
              <a:rPr lang="es-MX" sz="2400" spc="-1" dirty="0">
                <a:solidFill>
                  <a:srgbClr val="5A5A5C"/>
                </a:solidFill>
                <a:latin typeface="Myriad Arabic"/>
                <a:ea typeface="Myriad Arabic"/>
              </a:rPr>
              <a:t>Solo como yo digo se hacen las cosas</a:t>
            </a:r>
          </a:p>
          <a:p>
            <a:pPr marL="342900" indent="-342900">
              <a:lnSpc>
                <a:spcPct val="90000"/>
              </a:lnSpc>
              <a:spcBef>
                <a:spcPts val="998"/>
              </a:spcBef>
              <a:buFont typeface="Wingdings" panose="05000000000000000000" pitchFamily="2" charset="2"/>
              <a:buChar char="v"/>
            </a:pPr>
            <a:r>
              <a:rPr lang="es-MX" sz="2400" spc="-1" dirty="0">
                <a:solidFill>
                  <a:srgbClr val="5A5A5C"/>
                </a:solidFill>
                <a:latin typeface="Myriad Arabic"/>
                <a:ea typeface="Myriad Arabic"/>
              </a:rPr>
              <a:t>Se como hacer mi trabajo</a:t>
            </a:r>
          </a:p>
          <a:p>
            <a:pPr marL="342900" indent="-342900">
              <a:lnSpc>
                <a:spcPct val="90000"/>
              </a:lnSpc>
              <a:spcBef>
                <a:spcPts val="998"/>
              </a:spcBef>
              <a:buFont typeface="Wingdings" panose="05000000000000000000" pitchFamily="2" charset="2"/>
              <a:buChar char="v"/>
            </a:pPr>
            <a:r>
              <a:rPr lang="es-MX" sz="2400" spc="-1" dirty="0">
                <a:solidFill>
                  <a:srgbClr val="5A5A5C"/>
                </a:solidFill>
                <a:latin typeface="Myriad Arabic"/>
                <a:ea typeface="Myriad Arabic"/>
              </a:rPr>
              <a:t>A mi… Nunca me va a pasar nada</a:t>
            </a:r>
          </a:p>
          <a:p>
            <a:pPr marL="342900" indent="-342900">
              <a:lnSpc>
                <a:spcPct val="90000"/>
              </a:lnSpc>
              <a:spcBef>
                <a:spcPts val="998"/>
              </a:spcBef>
              <a:buFont typeface="Wingdings" panose="05000000000000000000" pitchFamily="2" charset="2"/>
              <a:buChar char="v"/>
            </a:pP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6149" y="2109600"/>
            <a:ext cx="4069556" cy="35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2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3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4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7" name="Imagen 8"/>
          <p:cNvPicPr/>
          <p:nvPr/>
        </p:nvPicPr>
        <p:blipFill>
          <a:blip r:embed="rId2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59" name="TextShape 5"/>
          <p:cNvSpPr txBox="1"/>
          <p:nvPr/>
        </p:nvSpPr>
        <p:spPr>
          <a:xfrm>
            <a:off x="1531335" y="1242180"/>
            <a:ext cx="9341875" cy="7952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s-MX" sz="5000" b="1" spc="-1" dirty="0">
                <a:solidFill>
                  <a:srgbClr val="505052"/>
                </a:solidFill>
                <a:latin typeface="Futura Md BT"/>
              </a:rPr>
              <a:t>JUGUEMOS</a:t>
            </a:r>
            <a:endParaRPr lang="en-US" sz="5000" b="0" strike="noStrike" spc="-1" dirty="0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" name="Estrella de 6 puntas 1">
            <a:hlinkClick r:id="rId3" action="ppaction://hlinksldjump"/>
          </p:cNvPr>
          <p:cNvSpPr/>
          <p:nvPr/>
        </p:nvSpPr>
        <p:spPr>
          <a:xfrm>
            <a:off x="1120864" y="2411221"/>
            <a:ext cx="1475715" cy="1529879"/>
          </a:xfrm>
          <a:prstGeom prst="star6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7200" b="1" dirty="0">
                <a:solidFill>
                  <a:schemeClr val="tx1"/>
                </a:solidFill>
              </a:rPr>
              <a:t>1</a:t>
            </a:r>
            <a:endParaRPr lang="es-CO" sz="1600" b="1" dirty="0">
              <a:solidFill>
                <a:schemeClr val="tx1"/>
              </a:solidFill>
            </a:endParaRPr>
          </a:p>
        </p:txBody>
      </p:sp>
      <p:sp>
        <p:nvSpPr>
          <p:cNvPr id="11" name="Estrella de 6 puntas 10">
            <a:hlinkClick r:id="rId4" action="ppaction://hlinksldjump"/>
          </p:cNvPr>
          <p:cNvSpPr/>
          <p:nvPr/>
        </p:nvSpPr>
        <p:spPr>
          <a:xfrm>
            <a:off x="3246919" y="2411220"/>
            <a:ext cx="1475715" cy="1529879"/>
          </a:xfrm>
          <a:prstGeom prst="star6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7200" b="1" dirty="0">
                <a:solidFill>
                  <a:schemeClr val="tx1"/>
                </a:solidFill>
              </a:rPr>
              <a:t>2</a:t>
            </a:r>
            <a:endParaRPr lang="es-CO" sz="1600" b="1" dirty="0">
              <a:solidFill>
                <a:schemeClr val="tx1"/>
              </a:solidFill>
            </a:endParaRPr>
          </a:p>
        </p:txBody>
      </p:sp>
      <p:sp>
        <p:nvSpPr>
          <p:cNvPr id="12" name="Estrella de 6 puntas 11">
            <a:hlinkClick r:id="rId5" action="ppaction://hlinksldjump"/>
          </p:cNvPr>
          <p:cNvSpPr/>
          <p:nvPr/>
        </p:nvSpPr>
        <p:spPr>
          <a:xfrm>
            <a:off x="5372974" y="2411220"/>
            <a:ext cx="1475715" cy="1529879"/>
          </a:xfrm>
          <a:prstGeom prst="star6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7200" b="1" dirty="0">
                <a:solidFill>
                  <a:schemeClr val="tx1"/>
                </a:solidFill>
              </a:rPr>
              <a:t>3</a:t>
            </a:r>
            <a:endParaRPr lang="es-CO" sz="1600" b="1" dirty="0">
              <a:solidFill>
                <a:schemeClr val="tx1"/>
              </a:solidFill>
            </a:endParaRPr>
          </a:p>
        </p:txBody>
      </p:sp>
      <p:sp>
        <p:nvSpPr>
          <p:cNvPr id="13" name="Estrella de 6 puntas 12">
            <a:hlinkClick r:id="rId6" action="ppaction://hlinksldjump"/>
          </p:cNvPr>
          <p:cNvSpPr/>
          <p:nvPr/>
        </p:nvSpPr>
        <p:spPr>
          <a:xfrm>
            <a:off x="7499029" y="2315880"/>
            <a:ext cx="1475715" cy="1529879"/>
          </a:xfrm>
          <a:prstGeom prst="star6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7200" b="1" dirty="0">
                <a:solidFill>
                  <a:schemeClr val="tx1"/>
                </a:solidFill>
              </a:rPr>
              <a:t>4</a:t>
            </a:r>
            <a:endParaRPr lang="es-CO" sz="1600" b="1" dirty="0">
              <a:solidFill>
                <a:schemeClr val="tx1"/>
              </a:solidFill>
            </a:endParaRPr>
          </a:p>
        </p:txBody>
      </p:sp>
      <p:sp>
        <p:nvSpPr>
          <p:cNvPr id="14" name="Estrella de 6 puntas 13">
            <a:hlinkClick r:id="rId7" action="ppaction://hlinksldjump"/>
          </p:cNvPr>
          <p:cNvSpPr/>
          <p:nvPr/>
        </p:nvSpPr>
        <p:spPr>
          <a:xfrm>
            <a:off x="9625084" y="2411219"/>
            <a:ext cx="1475715" cy="1529879"/>
          </a:xfrm>
          <a:prstGeom prst="star6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7200" b="1" dirty="0">
                <a:solidFill>
                  <a:schemeClr val="tx1"/>
                </a:solidFill>
              </a:rPr>
              <a:t>5</a:t>
            </a:r>
            <a:endParaRPr lang="es-CO" sz="1600" b="1" dirty="0">
              <a:solidFill>
                <a:schemeClr val="tx1"/>
              </a:solidFill>
            </a:endParaRPr>
          </a:p>
        </p:txBody>
      </p:sp>
      <p:sp>
        <p:nvSpPr>
          <p:cNvPr id="15" name="Estrella de 6 puntas 14">
            <a:hlinkClick r:id="rId8" action="ppaction://hlinksldjump"/>
          </p:cNvPr>
          <p:cNvSpPr/>
          <p:nvPr/>
        </p:nvSpPr>
        <p:spPr>
          <a:xfrm>
            <a:off x="1120864" y="4370400"/>
            <a:ext cx="1475715" cy="1529879"/>
          </a:xfrm>
          <a:prstGeom prst="star6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7200" b="1" dirty="0">
                <a:solidFill>
                  <a:schemeClr val="tx1"/>
                </a:solidFill>
              </a:rPr>
              <a:t>6</a:t>
            </a:r>
            <a:endParaRPr lang="es-CO" sz="1600" b="1" dirty="0">
              <a:solidFill>
                <a:schemeClr val="tx1"/>
              </a:solidFill>
            </a:endParaRPr>
          </a:p>
        </p:txBody>
      </p:sp>
      <p:sp>
        <p:nvSpPr>
          <p:cNvPr id="16" name="Estrella de 6 puntas 15">
            <a:hlinkClick r:id="rId9" action="ppaction://hlinksldjump"/>
          </p:cNvPr>
          <p:cNvSpPr/>
          <p:nvPr/>
        </p:nvSpPr>
        <p:spPr>
          <a:xfrm>
            <a:off x="3246919" y="4370399"/>
            <a:ext cx="1475715" cy="1529879"/>
          </a:xfrm>
          <a:prstGeom prst="star6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7200" b="1" dirty="0">
                <a:solidFill>
                  <a:schemeClr val="tx1"/>
                </a:solidFill>
              </a:rPr>
              <a:t>7</a:t>
            </a:r>
            <a:endParaRPr lang="es-CO" sz="1600" b="1" dirty="0">
              <a:solidFill>
                <a:schemeClr val="tx1"/>
              </a:solidFill>
            </a:endParaRPr>
          </a:p>
        </p:txBody>
      </p:sp>
      <p:sp>
        <p:nvSpPr>
          <p:cNvPr id="17" name="Estrella de 6 puntas 16">
            <a:hlinkClick r:id="rId10" action="ppaction://hlinksldjump"/>
          </p:cNvPr>
          <p:cNvSpPr/>
          <p:nvPr/>
        </p:nvSpPr>
        <p:spPr>
          <a:xfrm>
            <a:off x="5372974" y="4370399"/>
            <a:ext cx="1475715" cy="1529879"/>
          </a:xfrm>
          <a:prstGeom prst="star6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7200" b="1" dirty="0">
                <a:solidFill>
                  <a:schemeClr val="tx1"/>
                </a:solidFill>
              </a:rPr>
              <a:t>8</a:t>
            </a:r>
            <a:endParaRPr lang="es-CO" sz="1600" b="1" dirty="0">
              <a:solidFill>
                <a:schemeClr val="tx1"/>
              </a:solidFill>
            </a:endParaRPr>
          </a:p>
        </p:txBody>
      </p:sp>
      <p:sp>
        <p:nvSpPr>
          <p:cNvPr id="18" name="Estrella de 6 puntas 17">
            <a:hlinkClick r:id="rId11" action="ppaction://hlinksldjump"/>
          </p:cNvPr>
          <p:cNvSpPr/>
          <p:nvPr/>
        </p:nvSpPr>
        <p:spPr>
          <a:xfrm>
            <a:off x="7499029" y="4275059"/>
            <a:ext cx="1475715" cy="1529879"/>
          </a:xfrm>
          <a:prstGeom prst="star6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7200" b="1" dirty="0">
                <a:solidFill>
                  <a:schemeClr val="tx1"/>
                </a:solidFill>
              </a:rPr>
              <a:t>9</a:t>
            </a:r>
            <a:endParaRPr lang="es-CO" sz="1600" b="1" dirty="0">
              <a:solidFill>
                <a:schemeClr val="tx1"/>
              </a:solidFill>
            </a:endParaRPr>
          </a:p>
        </p:txBody>
      </p:sp>
      <p:sp>
        <p:nvSpPr>
          <p:cNvPr id="19" name="Estrella de 6 puntas 18">
            <a:hlinkClick r:id="rId12" action="ppaction://hlinksldjump"/>
          </p:cNvPr>
          <p:cNvSpPr/>
          <p:nvPr/>
        </p:nvSpPr>
        <p:spPr>
          <a:xfrm>
            <a:off x="9625084" y="4370398"/>
            <a:ext cx="1475715" cy="1529879"/>
          </a:xfrm>
          <a:prstGeom prst="star6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5400" b="1" dirty="0">
                <a:solidFill>
                  <a:schemeClr val="tx1"/>
                </a:solidFill>
              </a:rPr>
              <a:t>10</a:t>
            </a:r>
            <a:endParaRPr lang="es-CO" sz="11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87891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2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3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4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7" name="Imagen 8"/>
          <p:cNvPicPr/>
          <p:nvPr/>
        </p:nvPicPr>
        <p:blipFill>
          <a:blip r:embed="rId2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59" name="TextShape 5"/>
          <p:cNvSpPr txBox="1"/>
          <p:nvPr/>
        </p:nvSpPr>
        <p:spPr>
          <a:xfrm>
            <a:off x="1531335" y="1242180"/>
            <a:ext cx="9341875" cy="7952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s-MX" sz="5000" b="1" spc="-1" dirty="0">
                <a:solidFill>
                  <a:srgbClr val="505052"/>
                </a:solidFill>
                <a:latin typeface="Futura Md BT"/>
              </a:rPr>
              <a:t>PREGUNTA</a:t>
            </a:r>
            <a:endParaRPr lang="en-US" sz="5000" b="0" strike="noStrike" spc="-1" dirty="0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" name="Estrella de 6 puntas 1"/>
          <p:cNvSpPr/>
          <p:nvPr/>
        </p:nvSpPr>
        <p:spPr>
          <a:xfrm>
            <a:off x="1173885" y="2931559"/>
            <a:ext cx="1475715" cy="1529879"/>
          </a:xfrm>
          <a:prstGeom prst="star6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7200" b="1" dirty="0">
                <a:solidFill>
                  <a:schemeClr val="tx1"/>
                </a:solidFill>
              </a:rPr>
              <a:t>1</a:t>
            </a:r>
            <a:endParaRPr lang="es-CO" sz="1600" b="1" dirty="0">
              <a:solidFill>
                <a:schemeClr val="tx1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3069124" y="2756441"/>
            <a:ext cx="80394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dirty="0"/>
              <a:t>Nombre las políticas establecidas por la compañía y explique de que se trata.</a:t>
            </a:r>
            <a:endParaRPr lang="es-CO" sz="4000" dirty="0"/>
          </a:p>
        </p:txBody>
      </p:sp>
      <p:sp>
        <p:nvSpPr>
          <p:cNvPr id="4" name="Bisel 3">
            <a:hlinkClick r:id="rId3" action="ppaction://hlinksldjump"/>
          </p:cNvPr>
          <p:cNvSpPr/>
          <p:nvPr/>
        </p:nvSpPr>
        <p:spPr>
          <a:xfrm>
            <a:off x="9062519" y="5423026"/>
            <a:ext cx="2399168" cy="1077362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chemeClr val="tx1"/>
                </a:solidFill>
              </a:rPr>
              <a:t>Regresar</a:t>
            </a:r>
            <a:endParaRPr lang="es-CO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13087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2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3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4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7" name="Imagen 8"/>
          <p:cNvPicPr/>
          <p:nvPr/>
        </p:nvPicPr>
        <p:blipFill>
          <a:blip r:embed="rId2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59" name="TextShape 5"/>
          <p:cNvSpPr txBox="1"/>
          <p:nvPr/>
        </p:nvSpPr>
        <p:spPr>
          <a:xfrm>
            <a:off x="1531335" y="1242180"/>
            <a:ext cx="9341875" cy="7952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s-MX" sz="5000" b="1" spc="-1" dirty="0">
                <a:solidFill>
                  <a:srgbClr val="505052"/>
                </a:solidFill>
                <a:latin typeface="Futura Md BT"/>
              </a:rPr>
              <a:t>PREGUNTA</a:t>
            </a:r>
            <a:endParaRPr lang="en-US" sz="5000" b="0" strike="noStrike" spc="-1" dirty="0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" name="Estrella de 6 puntas 1"/>
          <p:cNvSpPr/>
          <p:nvPr/>
        </p:nvSpPr>
        <p:spPr>
          <a:xfrm>
            <a:off x="1173885" y="2931559"/>
            <a:ext cx="1475715" cy="1529879"/>
          </a:xfrm>
          <a:prstGeom prst="star6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7200" b="1" dirty="0">
                <a:solidFill>
                  <a:schemeClr val="tx1"/>
                </a:solidFill>
              </a:rPr>
              <a:t>2</a:t>
            </a:r>
            <a:endParaRPr lang="es-CO" sz="1600" b="1" dirty="0">
              <a:solidFill>
                <a:schemeClr val="tx1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3069124" y="2756441"/>
            <a:ext cx="80394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dirty="0"/>
              <a:t>Mencione mínimo tres (3) responsabilidades frente a su seguridad y salud en el trabajo.</a:t>
            </a:r>
            <a:endParaRPr lang="es-CO" sz="4000" dirty="0"/>
          </a:p>
        </p:txBody>
      </p:sp>
      <p:sp>
        <p:nvSpPr>
          <p:cNvPr id="10" name="Bisel 9">
            <a:hlinkClick r:id="rId3" action="ppaction://hlinksldjump"/>
          </p:cNvPr>
          <p:cNvSpPr/>
          <p:nvPr/>
        </p:nvSpPr>
        <p:spPr>
          <a:xfrm>
            <a:off x="9062519" y="5423026"/>
            <a:ext cx="2399168" cy="1077362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chemeClr val="tx1"/>
                </a:solidFill>
              </a:rPr>
              <a:t>Regresar</a:t>
            </a:r>
            <a:endParaRPr lang="es-CO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02984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2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3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4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7" name="Imagen 8"/>
          <p:cNvPicPr/>
          <p:nvPr/>
        </p:nvPicPr>
        <p:blipFill>
          <a:blip r:embed="rId2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59" name="TextShape 5"/>
          <p:cNvSpPr txBox="1"/>
          <p:nvPr/>
        </p:nvSpPr>
        <p:spPr>
          <a:xfrm>
            <a:off x="1531335" y="1242180"/>
            <a:ext cx="9341875" cy="7952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s-MX" sz="5000" b="1" spc="-1" dirty="0">
                <a:solidFill>
                  <a:srgbClr val="505052"/>
                </a:solidFill>
                <a:latin typeface="Futura Md BT"/>
              </a:rPr>
              <a:t>PREGUNTA</a:t>
            </a:r>
            <a:endParaRPr lang="en-US" sz="5000" b="0" strike="noStrike" spc="-1" dirty="0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" name="Estrella de 6 puntas 1"/>
          <p:cNvSpPr/>
          <p:nvPr/>
        </p:nvSpPr>
        <p:spPr>
          <a:xfrm>
            <a:off x="1173885" y="2931559"/>
            <a:ext cx="1475715" cy="1529879"/>
          </a:xfrm>
          <a:prstGeom prst="star6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7200" b="1" dirty="0">
                <a:solidFill>
                  <a:schemeClr val="tx1"/>
                </a:solidFill>
              </a:rPr>
              <a:t>3</a:t>
            </a:r>
            <a:endParaRPr lang="es-CO" sz="1600" b="1" dirty="0">
              <a:solidFill>
                <a:schemeClr val="tx1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3069124" y="2756441"/>
            <a:ext cx="80394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dirty="0"/>
              <a:t>¿Qué es peligro y riesgo? Explique con un ejemplo.</a:t>
            </a:r>
            <a:endParaRPr lang="es-CO" sz="4000" dirty="0"/>
          </a:p>
        </p:txBody>
      </p:sp>
      <p:sp>
        <p:nvSpPr>
          <p:cNvPr id="10" name="Bisel 9">
            <a:hlinkClick r:id="rId3" action="ppaction://hlinksldjump"/>
          </p:cNvPr>
          <p:cNvSpPr/>
          <p:nvPr/>
        </p:nvSpPr>
        <p:spPr>
          <a:xfrm>
            <a:off x="9062519" y="5423026"/>
            <a:ext cx="2399168" cy="1077362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chemeClr val="tx1"/>
                </a:solidFill>
              </a:rPr>
              <a:t>Regresar</a:t>
            </a:r>
            <a:endParaRPr lang="es-CO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2295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2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3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4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7" name="Imagen 8"/>
          <p:cNvPicPr/>
          <p:nvPr/>
        </p:nvPicPr>
        <p:blipFill>
          <a:blip r:embed="rId2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59" name="TextShape 5"/>
          <p:cNvSpPr txBox="1"/>
          <p:nvPr/>
        </p:nvSpPr>
        <p:spPr>
          <a:xfrm>
            <a:off x="1531335" y="1242180"/>
            <a:ext cx="9341875" cy="7952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s-MX" sz="5000" b="1" spc="-1" dirty="0">
                <a:solidFill>
                  <a:srgbClr val="505052"/>
                </a:solidFill>
                <a:latin typeface="Futura Md BT"/>
              </a:rPr>
              <a:t>PREGUNTA</a:t>
            </a:r>
            <a:endParaRPr lang="en-US" sz="5000" b="0" strike="noStrike" spc="-1" dirty="0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" name="Estrella de 6 puntas 1"/>
          <p:cNvSpPr/>
          <p:nvPr/>
        </p:nvSpPr>
        <p:spPr>
          <a:xfrm>
            <a:off x="1173885" y="2931559"/>
            <a:ext cx="1475715" cy="1529879"/>
          </a:xfrm>
          <a:prstGeom prst="star6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7200" b="1" dirty="0">
                <a:solidFill>
                  <a:schemeClr val="tx1"/>
                </a:solidFill>
              </a:rPr>
              <a:t>4</a:t>
            </a:r>
            <a:endParaRPr lang="es-CO" sz="1600" b="1" dirty="0">
              <a:solidFill>
                <a:schemeClr val="tx1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3069124" y="2756441"/>
            <a:ext cx="80394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dirty="0"/>
              <a:t>¿Cuales son los peligros asociados a su labor y cómo puede controlarlos?</a:t>
            </a:r>
            <a:endParaRPr lang="es-CO" sz="4000" dirty="0"/>
          </a:p>
        </p:txBody>
      </p:sp>
      <p:sp>
        <p:nvSpPr>
          <p:cNvPr id="10" name="Bisel 9">
            <a:hlinkClick r:id="rId3" action="ppaction://hlinksldjump"/>
          </p:cNvPr>
          <p:cNvSpPr/>
          <p:nvPr/>
        </p:nvSpPr>
        <p:spPr>
          <a:xfrm>
            <a:off x="9062519" y="5423026"/>
            <a:ext cx="2399168" cy="1077362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chemeClr val="tx1"/>
                </a:solidFill>
              </a:rPr>
              <a:t>Regresar</a:t>
            </a:r>
            <a:endParaRPr lang="es-CO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3876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10083960" y="4827600"/>
            <a:ext cx="2108160" cy="2035080"/>
          </a:xfrm>
          <a:custGeom>
            <a:avLst/>
            <a:gdLst/>
            <a:ahLst/>
            <a:cxnLst/>
            <a:rect l="l" t="t" r="r" b="b"/>
            <a:pathLst>
              <a:path w="2108719" h="2034074">
                <a:moveTo>
                  <a:pt x="2108719" y="0"/>
                </a:moveTo>
                <a:lnTo>
                  <a:pt x="2108719" y="2015412"/>
                </a:lnTo>
                <a:lnTo>
                  <a:pt x="0" y="2034074"/>
                </a:lnTo>
                <a:lnTo>
                  <a:pt x="2108719" y="0"/>
                </a:lnTo>
                <a:close/>
              </a:path>
            </a:pathLst>
          </a:custGeom>
          <a:solidFill>
            <a:srgbClr val="C35C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" name="CustomShape 2"/>
          <p:cNvSpPr/>
          <p:nvPr/>
        </p:nvSpPr>
        <p:spPr>
          <a:xfrm>
            <a:off x="6070680" y="5881680"/>
            <a:ext cx="6121440" cy="1008000"/>
          </a:xfrm>
          <a:custGeom>
            <a:avLst/>
            <a:gdLst/>
            <a:ahLst/>
            <a:cxnLst/>
            <a:rect l="l" t="t" r="r" b="b"/>
            <a:pathLst>
              <a:path w="6120882" h="1007707">
                <a:moveTo>
                  <a:pt x="0" y="989045"/>
                </a:moveTo>
                <a:lnTo>
                  <a:pt x="6120882" y="0"/>
                </a:lnTo>
                <a:lnTo>
                  <a:pt x="6120882" y="1007707"/>
                </a:lnTo>
                <a:lnTo>
                  <a:pt x="0" y="989045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" name="CustomShape 3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4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CustomShape 5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6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" name="CustomShape 7"/>
          <p:cNvSpPr/>
          <p:nvPr/>
        </p:nvSpPr>
        <p:spPr>
          <a:xfrm>
            <a:off x="8285040" y="5430960"/>
            <a:ext cx="3918240" cy="1455480"/>
          </a:xfrm>
          <a:custGeom>
            <a:avLst/>
            <a:gdLst/>
            <a:ahLst/>
            <a:cxnLst/>
            <a:rect l="l" t="t" r="r" b="b"/>
            <a:pathLst>
              <a:path w="3918857" h="1455576">
                <a:moveTo>
                  <a:pt x="3918857" y="0"/>
                </a:moveTo>
                <a:lnTo>
                  <a:pt x="0" y="1455576"/>
                </a:lnTo>
                <a:lnTo>
                  <a:pt x="3900196" y="1455576"/>
                </a:lnTo>
                <a:lnTo>
                  <a:pt x="3918857" y="0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8"/>
          <p:cNvSpPr/>
          <p:nvPr/>
        </p:nvSpPr>
        <p:spPr>
          <a:xfrm>
            <a:off x="8002440" y="5919840"/>
            <a:ext cx="1530360" cy="969840"/>
          </a:xfrm>
          <a:custGeom>
            <a:avLst/>
            <a:gdLst/>
            <a:ahLst/>
            <a:cxnLst/>
            <a:rect l="l" t="t" r="r" b="b"/>
            <a:pathLst>
              <a:path w="1530220" h="970384">
                <a:moveTo>
                  <a:pt x="0" y="951722"/>
                </a:moveTo>
                <a:lnTo>
                  <a:pt x="970383" y="0"/>
                </a:lnTo>
                <a:lnTo>
                  <a:pt x="1530220" y="970384"/>
                </a:lnTo>
                <a:lnTo>
                  <a:pt x="0" y="951722"/>
                </a:lnTo>
                <a:close/>
              </a:path>
            </a:pathLst>
          </a:custGeom>
          <a:gradFill rotWithShape="0">
            <a:gsLst>
              <a:gs pos="0">
                <a:srgbClr val="DB8A2E"/>
              </a:gs>
              <a:gs pos="100000">
                <a:srgbClr val="D07C29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5" name="Imagen 25"/>
          <p:cNvPicPr/>
          <p:nvPr/>
        </p:nvPicPr>
        <p:blipFill>
          <a:blip r:embed="rId3"/>
          <a:stretch/>
        </p:blipFill>
        <p:spPr>
          <a:xfrm>
            <a:off x="7129440" y="-15840"/>
            <a:ext cx="4962600" cy="2479680"/>
          </a:xfrm>
          <a:prstGeom prst="rect">
            <a:avLst/>
          </a:prstGeom>
          <a:ln>
            <a:noFill/>
          </a:ln>
        </p:spPr>
      </p:pic>
      <p:pic>
        <p:nvPicPr>
          <p:cNvPr id="106" name="Imagen 26"/>
          <p:cNvPicPr/>
          <p:nvPr/>
        </p:nvPicPr>
        <p:blipFill>
          <a:blip r:embed="rId4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07" name="CustomShape 9"/>
          <p:cNvSpPr/>
          <p:nvPr/>
        </p:nvSpPr>
        <p:spPr>
          <a:xfrm>
            <a:off x="8583480" y="5257800"/>
            <a:ext cx="3614760" cy="1620720"/>
          </a:xfrm>
          <a:custGeom>
            <a:avLst/>
            <a:gdLst/>
            <a:ahLst/>
            <a:cxnLst/>
            <a:rect l="l" t="t" r="r" b="b"/>
            <a:pathLst>
              <a:path w="3616036" h="1620982">
                <a:moveTo>
                  <a:pt x="0" y="1620982"/>
                </a:moveTo>
                <a:lnTo>
                  <a:pt x="3616036" y="1620982"/>
                </a:lnTo>
                <a:lnTo>
                  <a:pt x="3616036" y="623455"/>
                </a:lnTo>
                <a:lnTo>
                  <a:pt x="2784764" y="0"/>
                </a:lnTo>
                <a:lnTo>
                  <a:pt x="0" y="1620982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1" name="CustomShape 13"/>
          <p:cNvSpPr/>
          <p:nvPr/>
        </p:nvSpPr>
        <p:spPr>
          <a:xfrm>
            <a:off x="1403266" y="1253086"/>
            <a:ext cx="9653760" cy="7100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 anchor="ctr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ES" sz="4000" b="1" spc="-1" dirty="0">
                <a:solidFill>
                  <a:srgbClr val="5A5A5C"/>
                </a:solidFill>
                <a:latin typeface="Futura Md BT"/>
              </a:rPr>
              <a:t>EXCAVACIONES CORREA MEJÍA S.A.S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CustomShape 16"/>
          <p:cNvSpPr/>
          <p:nvPr/>
        </p:nvSpPr>
        <p:spPr>
          <a:xfrm>
            <a:off x="8444315" y="2982960"/>
            <a:ext cx="1908770" cy="52540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CO" sz="2800" b="1" strike="noStrike" spc="-1" dirty="0">
                <a:solidFill>
                  <a:srgbClr val="FFFFFF"/>
                </a:solidFill>
                <a:latin typeface="Futura Md BT"/>
              </a:rPr>
              <a:t>Liderado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6" name="Grupo 5"/>
          <p:cNvGrpSpPr/>
          <p:nvPr/>
        </p:nvGrpSpPr>
        <p:grpSpPr>
          <a:xfrm>
            <a:off x="792519" y="2459985"/>
            <a:ext cx="4971611" cy="3751058"/>
            <a:chOff x="1042529" y="2773593"/>
            <a:chExt cx="4357723" cy="3245824"/>
          </a:xfrm>
        </p:grpSpPr>
        <p:sp>
          <p:nvSpPr>
            <p:cNvPr id="3" name="Rectángulo redondeado 2"/>
            <p:cNvSpPr/>
            <p:nvPr/>
          </p:nvSpPr>
          <p:spPr>
            <a:xfrm>
              <a:off x="1145124" y="2773593"/>
              <a:ext cx="4255128" cy="324582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2800" b="1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</a:rPr>
                <a:t>MISIÓN</a:t>
              </a:r>
              <a:endParaRPr lang="es-MX" b="1" dirty="0">
                <a:solidFill>
                  <a:srgbClr val="FF0000"/>
                </a:solidFill>
              </a:endParaRPr>
            </a:p>
            <a:p>
              <a:pPr algn="ctr"/>
              <a:endParaRPr lang="es-MX" dirty="0"/>
            </a:p>
            <a:p>
              <a:pPr marL="361950" algn="just"/>
              <a:r>
                <a:rPr lang="es-MX" b="1" dirty="0">
                  <a:solidFill>
                    <a:schemeClr val="tx1"/>
                  </a:solidFill>
                </a:rPr>
                <a:t>EXCAVACIONES CORREA MEJIA S.A.S.</a:t>
              </a:r>
              <a:r>
                <a:rPr lang="es-MX" dirty="0">
                  <a:solidFill>
                    <a:schemeClr val="tx1"/>
                  </a:solidFill>
                </a:rPr>
                <a:t> Tiene como misión prestar un servicio responsable y de calidad en el sector de obras civiles, como: movimientos de tierra, relleno de materiales, suministro de roca muerta y alquiler de maquinaria pesada. Así mismo, contamos con personal de experiencia y calidad humana. </a:t>
              </a:r>
              <a:endParaRPr lang="es-CO" dirty="0">
                <a:solidFill>
                  <a:schemeClr val="tx1"/>
                </a:solidFill>
              </a:endParaRPr>
            </a:p>
            <a:p>
              <a:pPr algn="ctr"/>
              <a:endParaRPr lang="es-CO" dirty="0"/>
            </a:p>
          </p:txBody>
        </p:sp>
        <p:sp>
          <p:nvSpPr>
            <p:cNvPr id="4" name="Elipse 3"/>
            <p:cNvSpPr/>
            <p:nvPr/>
          </p:nvSpPr>
          <p:spPr>
            <a:xfrm>
              <a:off x="1403266" y="3105339"/>
              <a:ext cx="153930" cy="15393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7" name="Elipse 36"/>
            <p:cNvSpPr/>
            <p:nvPr/>
          </p:nvSpPr>
          <p:spPr>
            <a:xfrm>
              <a:off x="1403266" y="3436119"/>
              <a:ext cx="153930" cy="15393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8" name="Elipse 37"/>
            <p:cNvSpPr/>
            <p:nvPr/>
          </p:nvSpPr>
          <p:spPr>
            <a:xfrm>
              <a:off x="1403266" y="3761186"/>
              <a:ext cx="153930" cy="15393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9" name="Elipse 38"/>
            <p:cNvSpPr/>
            <p:nvPr/>
          </p:nvSpPr>
          <p:spPr>
            <a:xfrm>
              <a:off x="1403266" y="4086253"/>
              <a:ext cx="153930" cy="15393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41" name="Elipse 40"/>
            <p:cNvSpPr/>
            <p:nvPr/>
          </p:nvSpPr>
          <p:spPr>
            <a:xfrm>
              <a:off x="1403266" y="4427446"/>
              <a:ext cx="153930" cy="15393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42" name="Elipse 41"/>
            <p:cNvSpPr/>
            <p:nvPr/>
          </p:nvSpPr>
          <p:spPr>
            <a:xfrm>
              <a:off x="1403266" y="4758226"/>
              <a:ext cx="153930" cy="15393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43" name="Elipse 42"/>
            <p:cNvSpPr/>
            <p:nvPr/>
          </p:nvSpPr>
          <p:spPr>
            <a:xfrm>
              <a:off x="1403266" y="5083293"/>
              <a:ext cx="153930" cy="15393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44" name="Elipse 43"/>
            <p:cNvSpPr/>
            <p:nvPr/>
          </p:nvSpPr>
          <p:spPr>
            <a:xfrm>
              <a:off x="1403266" y="5408360"/>
              <a:ext cx="153930" cy="15393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5" name="Arco de bloque 4"/>
            <p:cNvSpPr/>
            <p:nvPr/>
          </p:nvSpPr>
          <p:spPr>
            <a:xfrm>
              <a:off x="1068234" y="3099115"/>
              <a:ext cx="411922" cy="171234"/>
            </a:xfrm>
            <a:prstGeom prst="blockArc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45" name="Arco de bloque 44"/>
            <p:cNvSpPr/>
            <p:nvPr/>
          </p:nvSpPr>
          <p:spPr>
            <a:xfrm>
              <a:off x="1068234" y="3447818"/>
              <a:ext cx="411922" cy="171234"/>
            </a:xfrm>
            <a:prstGeom prst="blockArc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46" name="Arco de bloque 45"/>
            <p:cNvSpPr/>
            <p:nvPr/>
          </p:nvSpPr>
          <p:spPr>
            <a:xfrm>
              <a:off x="1059030" y="3756081"/>
              <a:ext cx="411922" cy="171234"/>
            </a:xfrm>
            <a:prstGeom prst="blockArc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47" name="Arco de bloque 46"/>
            <p:cNvSpPr/>
            <p:nvPr/>
          </p:nvSpPr>
          <p:spPr>
            <a:xfrm>
              <a:off x="1067783" y="4070184"/>
              <a:ext cx="411922" cy="171234"/>
            </a:xfrm>
            <a:prstGeom prst="blockArc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48" name="Arco de bloque 47"/>
            <p:cNvSpPr/>
            <p:nvPr/>
          </p:nvSpPr>
          <p:spPr>
            <a:xfrm>
              <a:off x="1067482" y="4450853"/>
              <a:ext cx="411922" cy="171234"/>
            </a:xfrm>
            <a:prstGeom prst="blockArc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49" name="Arco de bloque 48"/>
            <p:cNvSpPr/>
            <p:nvPr/>
          </p:nvSpPr>
          <p:spPr>
            <a:xfrm>
              <a:off x="1067482" y="4765033"/>
              <a:ext cx="411922" cy="171234"/>
            </a:xfrm>
            <a:prstGeom prst="blockArc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50" name="Arco de bloque 49"/>
            <p:cNvSpPr/>
            <p:nvPr/>
          </p:nvSpPr>
          <p:spPr>
            <a:xfrm>
              <a:off x="1042529" y="5062585"/>
              <a:ext cx="411922" cy="171234"/>
            </a:xfrm>
            <a:prstGeom prst="blockArc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51" name="Arco de bloque 50"/>
            <p:cNvSpPr/>
            <p:nvPr/>
          </p:nvSpPr>
          <p:spPr>
            <a:xfrm>
              <a:off x="1053790" y="5387920"/>
              <a:ext cx="411922" cy="171234"/>
            </a:xfrm>
            <a:prstGeom prst="blockArc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Grupo 69"/>
          <p:cNvGrpSpPr/>
          <p:nvPr/>
        </p:nvGrpSpPr>
        <p:grpSpPr>
          <a:xfrm>
            <a:off x="6450840" y="2459985"/>
            <a:ext cx="4971611" cy="3751058"/>
            <a:chOff x="1042529" y="2773593"/>
            <a:chExt cx="4357723" cy="3245824"/>
          </a:xfrm>
        </p:grpSpPr>
        <p:sp>
          <p:nvSpPr>
            <p:cNvPr id="71" name="Rectángulo redondeado 70"/>
            <p:cNvSpPr/>
            <p:nvPr/>
          </p:nvSpPr>
          <p:spPr>
            <a:xfrm>
              <a:off x="1145124" y="2773593"/>
              <a:ext cx="4255128" cy="324582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2800" b="1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</a:rPr>
                <a:t>VISIÓN</a:t>
              </a:r>
            </a:p>
            <a:p>
              <a:pPr algn="ctr"/>
              <a:endParaRPr lang="es-MX" dirty="0"/>
            </a:p>
            <a:p>
              <a:pPr marL="533400" algn="just"/>
              <a:r>
                <a:rPr lang="es-MX" b="1" dirty="0">
                  <a:solidFill>
                    <a:schemeClr val="tx1"/>
                  </a:solidFill>
                </a:rPr>
                <a:t>EXCAVACIONES CORREA MEJIA S.A.S., </a:t>
              </a:r>
              <a:r>
                <a:rPr lang="es-MX" dirty="0">
                  <a:solidFill>
                    <a:schemeClr val="tx1"/>
                  </a:solidFill>
                </a:rPr>
                <a:t>Se proyecta para el año 2021, ser reconocido en la ciudad de Cali y tener un posicionamiento  en el sector de la construcción mediante un equipo de trabajo calificado</a:t>
              </a:r>
              <a:endParaRPr lang="es-CO" dirty="0">
                <a:solidFill>
                  <a:schemeClr val="tx1"/>
                </a:solidFill>
              </a:endParaRPr>
            </a:p>
          </p:txBody>
        </p:sp>
        <p:sp>
          <p:nvSpPr>
            <p:cNvPr id="72" name="Elipse 71"/>
            <p:cNvSpPr/>
            <p:nvPr/>
          </p:nvSpPr>
          <p:spPr>
            <a:xfrm>
              <a:off x="1403266" y="3105339"/>
              <a:ext cx="153930" cy="15393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73" name="Elipse 72"/>
            <p:cNvSpPr/>
            <p:nvPr/>
          </p:nvSpPr>
          <p:spPr>
            <a:xfrm>
              <a:off x="1403266" y="3436119"/>
              <a:ext cx="153930" cy="15393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74" name="Elipse 73"/>
            <p:cNvSpPr/>
            <p:nvPr/>
          </p:nvSpPr>
          <p:spPr>
            <a:xfrm>
              <a:off x="1403266" y="3761186"/>
              <a:ext cx="153930" cy="15393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75" name="Elipse 74"/>
            <p:cNvSpPr/>
            <p:nvPr/>
          </p:nvSpPr>
          <p:spPr>
            <a:xfrm>
              <a:off x="1403266" y="4086253"/>
              <a:ext cx="153930" cy="15393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76" name="Elipse 75"/>
            <p:cNvSpPr/>
            <p:nvPr/>
          </p:nvSpPr>
          <p:spPr>
            <a:xfrm>
              <a:off x="1403266" y="4427446"/>
              <a:ext cx="153930" cy="15393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77" name="Elipse 76"/>
            <p:cNvSpPr/>
            <p:nvPr/>
          </p:nvSpPr>
          <p:spPr>
            <a:xfrm>
              <a:off x="1403266" y="4758226"/>
              <a:ext cx="153930" cy="15393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78" name="Elipse 77"/>
            <p:cNvSpPr/>
            <p:nvPr/>
          </p:nvSpPr>
          <p:spPr>
            <a:xfrm>
              <a:off x="1403266" y="5083293"/>
              <a:ext cx="153930" cy="15393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79" name="Elipse 78"/>
            <p:cNvSpPr/>
            <p:nvPr/>
          </p:nvSpPr>
          <p:spPr>
            <a:xfrm>
              <a:off x="1403266" y="5408360"/>
              <a:ext cx="153930" cy="15393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0" name="Arco de bloque 79"/>
            <p:cNvSpPr/>
            <p:nvPr/>
          </p:nvSpPr>
          <p:spPr>
            <a:xfrm>
              <a:off x="1068234" y="3099115"/>
              <a:ext cx="411922" cy="171234"/>
            </a:xfrm>
            <a:prstGeom prst="blockArc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81" name="Arco de bloque 80"/>
            <p:cNvSpPr/>
            <p:nvPr/>
          </p:nvSpPr>
          <p:spPr>
            <a:xfrm>
              <a:off x="1068234" y="3447818"/>
              <a:ext cx="411922" cy="171234"/>
            </a:xfrm>
            <a:prstGeom prst="blockArc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82" name="Arco de bloque 81"/>
            <p:cNvSpPr/>
            <p:nvPr/>
          </p:nvSpPr>
          <p:spPr>
            <a:xfrm>
              <a:off x="1059030" y="3756081"/>
              <a:ext cx="411922" cy="171234"/>
            </a:xfrm>
            <a:prstGeom prst="blockArc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83" name="Arco de bloque 82"/>
            <p:cNvSpPr/>
            <p:nvPr/>
          </p:nvSpPr>
          <p:spPr>
            <a:xfrm>
              <a:off x="1067783" y="4070184"/>
              <a:ext cx="411922" cy="171234"/>
            </a:xfrm>
            <a:prstGeom prst="blockArc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84" name="Arco de bloque 83"/>
            <p:cNvSpPr/>
            <p:nvPr/>
          </p:nvSpPr>
          <p:spPr>
            <a:xfrm>
              <a:off x="1067482" y="4450853"/>
              <a:ext cx="411922" cy="171234"/>
            </a:xfrm>
            <a:prstGeom prst="blockArc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85" name="Arco de bloque 84"/>
            <p:cNvSpPr/>
            <p:nvPr/>
          </p:nvSpPr>
          <p:spPr>
            <a:xfrm>
              <a:off x="1067482" y="4765033"/>
              <a:ext cx="411922" cy="171234"/>
            </a:xfrm>
            <a:prstGeom prst="blockArc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86" name="Arco de bloque 85"/>
            <p:cNvSpPr/>
            <p:nvPr/>
          </p:nvSpPr>
          <p:spPr>
            <a:xfrm>
              <a:off x="1042529" y="5062585"/>
              <a:ext cx="411922" cy="171234"/>
            </a:xfrm>
            <a:prstGeom prst="blockArc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87" name="Arco de bloque 86"/>
            <p:cNvSpPr/>
            <p:nvPr/>
          </p:nvSpPr>
          <p:spPr>
            <a:xfrm>
              <a:off x="1053790" y="5387920"/>
              <a:ext cx="411922" cy="171234"/>
            </a:xfrm>
            <a:prstGeom prst="blockArc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23115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2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3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4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7" name="Imagen 8"/>
          <p:cNvPicPr/>
          <p:nvPr/>
        </p:nvPicPr>
        <p:blipFill>
          <a:blip r:embed="rId2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59" name="TextShape 5"/>
          <p:cNvSpPr txBox="1"/>
          <p:nvPr/>
        </p:nvSpPr>
        <p:spPr>
          <a:xfrm>
            <a:off x="1531335" y="1242180"/>
            <a:ext cx="9341875" cy="7952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s-MX" sz="5000" b="1" spc="-1" dirty="0">
                <a:solidFill>
                  <a:srgbClr val="505052"/>
                </a:solidFill>
                <a:latin typeface="Futura Md BT"/>
              </a:rPr>
              <a:t>PREGUNTA</a:t>
            </a:r>
            <a:endParaRPr lang="en-US" sz="5000" b="0" strike="noStrike" spc="-1" dirty="0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" name="Estrella de 6 puntas 1"/>
          <p:cNvSpPr/>
          <p:nvPr/>
        </p:nvSpPr>
        <p:spPr>
          <a:xfrm>
            <a:off x="1173885" y="2931559"/>
            <a:ext cx="1475715" cy="1529879"/>
          </a:xfrm>
          <a:prstGeom prst="star6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7200" b="1" dirty="0">
                <a:solidFill>
                  <a:schemeClr val="tx1"/>
                </a:solidFill>
              </a:rPr>
              <a:t>5</a:t>
            </a:r>
            <a:endParaRPr lang="es-CO" sz="1600" b="1" dirty="0">
              <a:solidFill>
                <a:schemeClr val="tx1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3069124" y="2756441"/>
            <a:ext cx="80394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dirty="0"/>
              <a:t>¿Qué es incidente de trabajo? Explícalo con un ejemplo</a:t>
            </a:r>
            <a:endParaRPr lang="es-CO" sz="4000" dirty="0"/>
          </a:p>
        </p:txBody>
      </p:sp>
      <p:sp>
        <p:nvSpPr>
          <p:cNvPr id="10" name="Bisel 9">
            <a:hlinkClick r:id="rId3" action="ppaction://hlinksldjump"/>
          </p:cNvPr>
          <p:cNvSpPr/>
          <p:nvPr/>
        </p:nvSpPr>
        <p:spPr>
          <a:xfrm>
            <a:off x="9062519" y="5423026"/>
            <a:ext cx="2399168" cy="1077362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chemeClr val="tx1"/>
                </a:solidFill>
              </a:rPr>
              <a:t>Regresar</a:t>
            </a:r>
            <a:endParaRPr lang="es-CO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15481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2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3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4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7" name="Imagen 8"/>
          <p:cNvPicPr/>
          <p:nvPr/>
        </p:nvPicPr>
        <p:blipFill>
          <a:blip r:embed="rId2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59" name="TextShape 5"/>
          <p:cNvSpPr txBox="1"/>
          <p:nvPr/>
        </p:nvSpPr>
        <p:spPr>
          <a:xfrm>
            <a:off x="1531335" y="1242180"/>
            <a:ext cx="9341875" cy="7952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s-MX" sz="5000" b="1" spc="-1" dirty="0">
                <a:solidFill>
                  <a:srgbClr val="505052"/>
                </a:solidFill>
                <a:latin typeface="Futura Md BT"/>
              </a:rPr>
              <a:t>PREGUNTA</a:t>
            </a:r>
            <a:endParaRPr lang="en-US" sz="5000" b="0" strike="noStrike" spc="-1" dirty="0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" name="Estrella de 6 puntas 1"/>
          <p:cNvSpPr/>
          <p:nvPr/>
        </p:nvSpPr>
        <p:spPr>
          <a:xfrm>
            <a:off x="1173885" y="2931559"/>
            <a:ext cx="1475715" cy="1529879"/>
          </a:xfrm>
          <a:prstGeom prst="star6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7200" b="1" dirty="0">
                <a:solidFill>
                  <a:schemeClr val="tx1"/>
                </a:solidFill>
              </a:rPr>
              <a:t>6</a:t>
            </a:r>
            <a:endParaRPr lang="es-CO" sz="1600" b="1" dirty="0">
              <a:solidFill>
                <a:schemeClr val="tx1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3069124" y="2756441"/>
            <a:ext cx="80394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dirty="0"/>
              <a:t>Defina con sus palabras el concepto enfermedad laboral.</a:t>
            </a:r>
            <a:endParaRPr lang="es-CO" sz="4000" dirty="0"/>
          </a:p>
        </p:txBody>
      </p:sp>
      <p:sp>
        <p:nvSpPr>
          <p:cNvPr id="10" name="Bisel 9">
            <a:hlinkClick r:id="rId3" action="ppaction://hlinksldjump"/>
          </p:cNvPr>
          <p:cNvSpPr/>
          <p:nvPr/>
        </p:nvSpPr>
        <p:spPr>
          <a:xfrm>
            <a:off x="9062519" y="5423026"/>
            <a:ext cx="2399168" cy="1077362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chemeClr val="tx1"/>
                </a:solidFill>
              </a:rPr>
              <a:t>Regresar</a:t>
            </a:r>
            <a:endParaRPr lang="es-CO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0334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2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3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4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7" name="Imagen 8"/>
          <p:cNvPicPr/>
          <p:nvPr/>
        </p:nvPicPr>
        <p:blipFill>
          <a:blip r:embed="rId2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59" name="TextShape 5"/>
          <p:cNvSpPr txBox="1"/>
          <p:nvPr/>
        </p:nvSpPr>
        <p:spPr>
          <a:xfrm>
            <a:off x="1531335" y="1242180"/>
            <a:ext cx="9341875" cy="7952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s-MX" sz="5000" b="1" spc="-1" dirty="0">
                <a:solidFill>
                  <a:srgbClr val="505052"/>
                </a:solidFill>
                <a:latin typeface="Futura Md BT"/>
              </a:rPr>
              <a:t>PREGUNTA</a:t>
            </a:r>
            <a:endParaRPr lang="en-US" sz="5000" b="0" strike="noStrike" spc="-1" dirty="0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" name="Estrella de 6 puntas 1"/>
          <p:cNvSpPr/>
          <p:nvPr/>
        </p:nvSpPr>
        <p:spPr>
          <a:xfrm>
            <a:off x="1173885" y="2931559"/>
            <a:ext cx="1475715" cy="1529879"/>
          </a:xfrm>
          <a:prstGeom prst="star6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7200" b="1" dirty="0">
                <a:solidFill>
                  <a:schemeClr val="tx1"/>
                </a:solidFill>
              </a:rPr>
              <a:t>7</a:t>
            </a:r>
            <a:endParaRPr lang="es-CO" sz="1600" b="1" dirty="0">
              <a:solidFill>
                <a:schemeClr val="tx1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3069124" y="2756441"/>
            <a:ext cx="80394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dirty="0"/>
              <a:t>Defina con sus palabras el concepto Accidente de Trabajo. Explícalo con un ejemplo</a:t>
            </a:r>
            <a:endParaRPr lang="es-CO" sz="4000" dirty="0"/>
          </a:p>
        </p:txBody>
      </p:sp>
      <p:sp>
        <p:nvSpPr>
          <p:cNvPr id="10" name="Bisel 9">
            <a:hlinkClick r:id="rId3" action="ppaction://hlinksldjump"/>
          </p:cNvPr>
          <p:cNvSpPr/>
          <p:nvPr/>
        </p:nvSpPr>
        <p:spPr>
          <a:xfrm>
            <a:off x="9062519" y="5423026"/>
            <a:ext cx="2399168" cy="1077362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chemeClr val="tx1"/>
                </a:solidFill>
              </a:rPr>
              <a:t>Regresar</a:t>
            </a:r>
            <a:endParaRPr lang="es-CO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5298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2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3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4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7" name="Imagen 8"/>
          <p:cNvPicPr/>
          <p:nvPr/>
        </p:nvPicPr>
        <p:blipFill>
          <a:blip r:embed="rId2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59" name="TextShape 5"/>
          <p:cNvSpPr txBox="1"/>
          <p:nvPr/>
        </p:nvSpPr>
        <p:spPr>
          <a:xfrm>
            <a:off x="1531335" y="1242180"/>
            <a:ext cx="9341875" cy="7952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s-MX" sz="5000" b="1" spc="-1" dirty="0">
                <a:solidFill>
                  <a:srgbClr val="505052"/>
                </a:solidFill>
                <a:latin typeface="Futura Md BT"/>
              </a:rPr>
              <a:t>PREGUNTA</a:t>
            </a:r>
            <a:endParaRPr lang="en-US" sz="5000" b="0" strike="noStrike" spc="-1" dirty="0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" name="Estrella de 6 puntas 1"/>
          <p:cNvSpPr/>
          <p:nvPr/>
        </p:nvSpPr>
        <p:spPr>
          <a:xfrm>
            <a:off x="1173885" y="2931559"/>
            <a:ext cx="1475715" cy="1529879"/>
          </a:xfrm>
          <a:prstGeom prst="star6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7200" b="1" dirty="0">
                <a:solidFill>
                  <a:schemeClr val="tx1"/>
                </a:solidFill>
              </a:rPr>
              <a:t>8</a:t>
            </a:r>
            <a:endParaRPr lang="es-CO" sz="1600" b="1" dirty="0">
              <a:solidFill>
                <a:schemeClr val="tx1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3087231" y="2931559"/>
            <a:ext cx="80394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dirty="0"/>
              <a:t>¿Qué debemos hacer cuando se presente un accidente de trabajo?</a:t>
            </a:r>
            <a:endParaRPr lang="es-CO" sz="4000" dirty="0"/>
          </a:p>
        </p:txBody>
      </p:sp>
      <p:sp>
        <p:nvSpPr>
          <p:cNvPr id="10" name="Bisel 9">
            <a:hlinkClick r:id="rId3" action="ppaction://hlinksldjump"/>
          </p:cNvPr>
          <p:cNvSpPr/>
          <p:nvPr/>
        </p:nvSpPr>
        <p:spPr>
          <a:xfrm>
            <a:off x="9062519" y="5423026"/>
            <a:ext cx="2399168" cy="1077362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chemeClr val="tx1"/>
                </a:solidFill>
              </a:rPr>
              <a:t>Regresar</a:t>
            </a:r>
            <a:endParaRPr lang="es-CO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73606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2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3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4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7" name="Imagen 8"/>
          <p:cNvPicPr/>
          <p:nvPr/>
        </p:nvPicPr>
        <p:blipFill>
          <a:blip r:embed="rId2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59" name="TextShape 5"/>
          <p:cNvSpPr txBox="1"/>
          <p:nvPr/>
        </p:nvSpPr>
        <p:spPr>
          <a:xfrm>
            <a:off x="1531335" y="1242180"/>
            <a:ext cx="9341875" cy="7952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s-MX" sz="5000" b="1" spc="-1" dirty="0">
                <a:solidFill>
                  <a:srgbClr val="505052"/>
                </a:solidFill>
                <a:latin typeface="Futura Md BT"/>
              </a:rPr>
              <a:t>PREGUNTA</a:t>
            </a:r>
            <a:endParaRPr lang="en-US" sz="5000" b="0" strike="noStrike" spc="-1" dirty="0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" name="Estrella de 6 puntas 1"/>
          <p:cNvSpPr/>
          <p:nvPr/>
        </p:nvSpPr>
        <p:spPr>
          <a:xfrm>
            <a:off x="1173885" y="2931559"/>
            <a:ext cx="1475715" cy="1529879"/>
          </a:xfrm>
          <a:prstGeom prst="star6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7200" b="1" dirty="0">
                <a:solidFill>
                  <a:schemeClr val="tx1"/>
                </a:solidFill>
              </a:rPr>
              <a:t>9</a:t>
            </a:r>
            <a:endParaRPr lang="es-CO" sz="1600" b="1" dirty="0">
              <a:solidFill>
                <a:schemeClr val="tx1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3087231" y="2931559"/>
            <a:ext cx="80394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dirty="0"/>
              <a:t>Una de mis responsabilidades en SST es reportar, ¿Qué podemos reportar y a quien?</a:t>
            </a:r>
            <a:endParaRPr lang="es-CO" sz="4000" dirty="0"/>
          </a:p>
        </p:txBody>
      </p:sp>
      <p:sp>
        <p:nvSpPr>
          <p:cNvPr id="10" name="Bisel 9">
            <a:hlinkClick r:id="rId3" action="ppaction://hlinksldjump"/>
          </p:cNvPr>
          <p:cNvSpPr/>
          <p:nvPr/>
        </p:nvSpPr>
        <p:spPr>
          <a:xfrm>
            <a:off x="9062519" y="5423026"/>
            <a:ext cx="2399168" cy="1077362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chemeClr val="tx1"/>
                </a:solidFill>
              </a:rPr>
              <a:t>Regresar</a:t>
            </a:r>
            <a:endParaRPr lang="es-CO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48226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2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3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4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7" name="Imagen 8"/>
          <p:cNvPicPr/>
          <p:nvPr/>
        </p:nvPicPr>
        <p:blipFill>
          <a:blip r:embed="rId2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59" name="TextShape 5"/>
          <p:cNvSpPr txBox="1"/>
          <p:nvPr/>
        </p:nvSpPr>
        <p:spPr>
          <a:xfrm>
            <a:off x="1531335" y="1242180"/>
            <a:ext cx="9341875" cy="7952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s-MX" sz="5000" b="1" spc="-1" dirty="0">
                <a:solidFill>
                  <a:srgbClr val="505052"/>
                </a:solidFill>
                <a:latin typeface="Futura Md BT"/>
              </a:rPr>
              <a:t>PREGUNTA</a:t>
            </a:r>
            <a:endParaRPr lang="en-US" sz="5000" b="0" strike="noStrike" spc="-1" dirty="0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" name="Estrella de 6 puntas 1"/>
          <p:cNvSpPr/>
          <p:nvPr/>
        </p:nvSpPr>
        <p:spPr>
          <a:xfrm>
            <a:off x="1173885" y="2931559"/>
            <a:ext cx="1475715" cy="1529879"/>
          </a:xfrm>
          <a:prstGeom prst="star6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5400" b="1" dirty="0">
                <a:solidFill>
                  <a:schemeClr val="tx1"/>
                </a:solidFill>
              </a:rPr>
              <a:t>10</a:t>
            </a:r>
            <a:endParaRPr lang="es-CO" sz="1100" b="1" dirty="0">
              <a:solidFill>
                <a:schemeClr val="tx1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3078177" y="2756441"/>
            <a:ext cx="80394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dirty="0"/>
              <a:t>¿Desde mi cargo debo usar elementos de protección personal?, ¿cuales debo utilizar?</a:t>
            </a:r>
            <a:endParaRPr lang="es-CO" sz="4000" dirty="0"/>
          </a:p>
        </p:txBody>
      </p:sp>
      <p:sp>
        <p:nvSpPr>
          <p:cNvPr id="10" name="Bisel 9">
            <a:hlinkClick r:id="rId3" action="ppaction://hlinksldjump"/>
          </p:cNvPr>
          <p:cNvSpPr/>
          <p:nvPr/>
        </p:nvSpPr>
        <p:spPr>
          <a:xfrm>
            <a:off x="9062519" y="5423026"/>
            <a:ext cx="2399168" cy="1077362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chemeClr val="tx1"/>
                </a:solidFill>
              </a:rPr>
              <a:t>Regresar</a:t>
            </a:r>
            <a:endParaRPr lang="es-CO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03764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838080" y="6356520"/>
            <a:ext cx="2743200" cy="365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ctr">
            <a:noAutofit/>
          </a:bodyPr>
          <a:lstStyle/>
          <a:p>
            <a:fld id="{C4F1F1BB-3DEE-414A-8269-7FA99C9FA5F5}" type="datetime">
              <a:rPr lang="es-CO" sz="1200" b="0" strike="noStrike" spc="-1">
                <a:solidFill>
                  <a:srgbClr val="898989"/>
                </a:solidFill>
                <a:latin typeface="Calibri"/>
              </a:rPr>
              <a:t>16/08/2022</a:t>
            </a:fld>
            <a:endParaRPr lang="en-US" sz="1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4038480" y="6356520"/>
            <a:ext cx="4114800" cy="365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" name="CustomShape 3"/>
          <p:cNvSpPr/>
          <p:nvPr/>
        </p:nvSpPr>
        <p:spPr>
          <a:xfrm>
            <a:off x="8610480" y="6356520"/>
            <a:ext cx="2743200" cy="365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ctr">
            <a:noAutofit/>
          </a:bodyPr>
          <a:lstStyle/>
          <a:p>
            <a:pPr algn="r"/>
            <a:fld id="{614E660E-1973-4FB2-B5B4-9919E44BE8F5}" type="slidenum">
              <a:rPr lang="es-CO" sz="1200" b="0" strike="noStrike" spc="-1">
                <a:solidFill>
                  <a:srgbClr val="898989"/>
                </a:solidFill>
                <a:latin typeface="Calibri"/>
              </a:rPr>
              <a:t>36</a:t>
            </a:fld>
            <a:endParaRPr lang="en-US" sz="12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83" name="Imagen 6"/>
          <p:cNvPicPr/>
          <p:nvPr/>
        </p:nvPicPr>
        <p:blipFill>
          <a:blip r:embed="rId2"/>
          <a:stretch/>
        </p:blipFill>
        <p:spPr>
          <a:xfrm>
            <a:off x="-19080" y="122400"/>
            <a:ext cx="3517920" cy="5621040"/>
          </a:xfrm>
          <a:prstGeom prst="rect">
            <a:avLst/>
          </a:prstGeom>
          <a:ln>
            <a:noFill/>
          </a:ln>
        </p:spPr>
      </p:pic>
      <p:sp>
        <p:nvSpPr>
          <p:cNvPr id="84" name="CustomShape 4"/>
          <p:cNvSpPr/>
          <p:nvPr/>
        </p:nvSpPr>
        <p:spPr>
          <a:xfrm>
            <a:off x="57240" y="6037200"/>
            <a:ext cx="12147480" cy="820800"/>
          </a:xfrm>
          <a:custGeom>
            <a:avLst/>
            <a:gdLst/>
            <a:ahLst/>
            <a:cxnLst/>
            <a:rect l="l" t="t" r="r" b="b"/>
            <a:pathLst>
              <a:path w="12148457" h="821093">
                <a:moveTo>
                  <a:pt x="12148457" y="821093"/>
                </a:moveTo>
                <a:lnTo>
                  <a:pt x="12148457" y="279918"/>
                </a:lnTo>
                <a:lnTo>
                  <a:pt x="0" y="0"/>
                </a:lnTo>
                <a:lnTo>
                  <a:pt x="0" y="821093"/>
                </a:lnTo>
                <a:lnTo>
                  <a:pt x="12148457" y="821093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5" name="CustomShape 5"/>
          <p:cNvSpPr/>
          <p:nvPr/>
        </p:nvSpPr>
        <p:spPr>
          <a:xfrm>
            <a:off x="9914040" y="919080"/>
            <a:ext cx="2278080" cy="1347840"/>
          </a:xfrm>
          <a:custGeom>
            <a:avLst/>
            <a:gdLst/>
            <a:ahLst/>
            <a:cxnLst/>
            <a:rect l="l" t="t" r="r" b="b"/>
            <a:pathLst>
              <a:path w="2278505" h="1349114">
                <a:moveTo>
                  <a:pt x="2278505" y="1349114"/>
                </a:moveTo>
                <a:lnTo>
                  <a:pt x="2278505" y="59960"/>
                </a:lnTo>
                <a:lnTo>
                  <a:pt x="0" y="0"/>
                </a:lnTo>
                <a:lnTo>
                  <a:pt x="14991" y="209862"/>
                </a:lnTo>
                <a:lnTo>
                  <a:pt x="2278505" y="1349114"/>
                </a:lnTo>
                <a:close/>
              </a:path>
            </a:pathLst>
          </a:custGeom>
          <a:gradFill rotWithShape="0">
            <a:gsLst>
              <a:gs pos="0">
                <a:srgbClr val="DC8D2E"/>
              </a:gs>
              <a:gs pos="100000">
                <a:srgbClr val="C9672A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6" name="CustomShape 6"/>
          <p:cNvSpPr/>
          <p:nvPr/>
        </p:nvSpPr>
        <p:spPr>
          <a:xfrm>
            <a:off x="958680" y="-14400"/>
            <a:ext cx="6431040" cy="94320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7" name="CustomShape 7"/>
          <p:cNvSpPr/>
          <p:nvPr/>
        </p:nvSpPr>
        <p:spPr>
          <a:xfrm>
            <a:off x="958680" y="0"/>
            <a:ext cx="6431040" cy="91440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8" name="CustomShape 8"/>
          <p:cNvSpPr/>
          <p:nvPr/>
        </p:nvSpPr>
        <p:spPr>
          <a:xfrm>
            <a:off x="10272600" y="0"/>
            <a:ext cx="1919520" cy="1424160"/>
          </a:xfrm>
          <a:custGeom>
            <a:avLst/>
            <a:gdLst/>
            <a:ahLst/>
            <a:cxnLst/>
            <a:rect l="l" t="t" r="r" b="b"/>
            <a:pathLst>
              <a:path w="1918741" h="1424065">
                <a:moveTo>
                  <a:pt x="0" y="1019331"/>
                </a:moveTo>
                <a:lnTo>
                  <a:pt x="1918741" y="1424065"/>
                </a:lnTo>
                <a:lnTo>
                  <a:pt x="1903751" y="0"/>
                </a:lnTo>
                <a:lnTo>
                  <a:pt x="89941" y="419724"/>
                </a:lnTo>
                <a:lnTo>
                  <a:pt x="0" y="1019331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9" name="CustomShape 9"/>
          <p:cNvSpPr/>
          <p:nvPr/>
        </p:nvSpPr>
        <p:spPr>
          <a:xfrm>
            <a:off x="4289400" y="0"/>
            <a:ext cx="7824960" cy="1889280"/>
          </a:xfrm>
          <a:custGeom>
            <a:avLst/>
            <a:gdLst/>
            <a:ahLst/>
            <a:cxnLst/>
            <a:rect l="l" t="t" r="r" b="b"/>
            <a:pathLst>
              <a:path w="7824866" h="1888760">
                <a:moveTo>
                  <a:pt x="4586990" y="1888760"/>
                </a:moveTo>
                <a:lnTo>
                  <a:pt x="7824866" y="0"/>
                </a:lnTo>
                <a:lnTo>
                  <a:pt x="0" y="0"/>
                </a:lnTo>
                <a:lnTo>
                  <a:pt x="4586990" y="1888760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0" name="CustomShape 10"/>
          <p:cNvSpPr/>
          <p:nvPr/>
        </p:nvSpPr>
        <p:spPr>
          <a:xfrm>
            <a:off x="3722760" y="-19080"/>
            <a:ext cx="8469360" cy="1528920"/>
          </a:xfrm>
          <a:custGeom>
            <a:avLst/>
            <a:gdLst/>
            <a:ahLst/>
            <a:cxnLst/>
            <a:rect l="l" t="t" r="r" b="b"/>
            <a:pathLst>
              <a:path w="8469442" h="1528997">
                <a:moveTo>
                  <a:pt x="0" y="0"/>
                </a:moveTo>
                <a:lnTo>
                  <a:pt x="8469442" y="14990"/>
                </a:lnTo>
                <a:lnTo>
                  <a:pt x="2563318" y="1528997"/>
                </a:lnTo>
                <a:lnTo>
                  <a:pt x="0" y="0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1" name="CustomShape 11"/>
          <p:cNvSpPr/>
          <p:nvPr/>
        </p:nvSpPr>
        <p:spPr>
          <a:xfrm>
            <a:off x="4392720" y="5216400"/>
            <a:ext cx="2687400" cy="1641600"/>
          </a:xfrm>
          <a:custGeom>
            <a:avLst/>
            <a:gdLst/>
            <a:ahLst/>
            <a:cxnLst/>
            <a:rect l="l" t="t" r="r" b="b"/>
            <a:pathLst>
              <a:path w="2687217" h="1642187">
                <a:moveTo>
                  <a:pt x="597160" y="0"/>
                </a:moveTo>
                <a:lnTo>
                  <a:pt x="0" y="1567542"/>
                </a:lnTo>
                <a:lnTo>
                  <a:pt x="2687217" y="1642187"/>
                </a:lnTo>
                <a:lnTo>
                  <a:pt x="597160" y="0"/>
                </a:lnTo>
                <a:close/>
              </a:path>
            </a:pathLst>
          </a:custGeom>
          <a:gradFill rotWithShape="0">
            <a:gsLst>
              <a:gs pos="0">
                <a:srgbClr val="DC8D2E"/>
              </a:gs>
              <a:gs pos="100000">
                <a:srgbClr val="C9672A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2" name="CustomShape 12"/>
          <p:cNvSpPr/>
          <p:nvPr/>
        </p:nvSpPr>
        <p:spPr>
          <a:xfrm>
            <a:off x="0" y="4562640"/>
            <a:ext cx="3246480" cy="2127240"/>
          </a:xfrm>
          <a:custGeom>
            <a:avLst/>
            <a:gdLst/>
            <a:ahLst/>
            <a:cxnLst/>
            <a:rect l="l" t="t" r="r" b="b"/>
            <a:pathLst>
              <a:path w="3247053" h="2127380">
                <a:moveTo>
                  <a:pt x="0" y="0"/>
                </a:moveTo>
                <a:lnTo>
                  <a:pt x="3247053" y="2127380"/>
                </a:lnTo>
                <a:lnTo>
                  <a:pt x="18661" y="1847462"/>
                </a:lnTo>
                <a:lnTo>
                  <a:pt x="0" y="0"/>
                </a:lnTo>
                <a:close/>
              </a:path>
            </a:pathLst>
          </a:custGeom>
          <a:solidFill>
            <a:srgbClr val="C45F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13"/>
          <p:cNvSpPr/>
          <p:nvPr/>
        </p:nvSpPr>
        <p:spPr>
          <a:xfrm>
            <a:off x="-1440" y="5346720"/>
            <a:ext cx="6605280" cy="1511280"/>
          </a:xfrm>
          <a:custGeom>
            <a:avLst/>
            <a:gdLst/>
            <a:ahLst/>
            <a:cxnLst/>
            <a:rect l="l" t="t" r="r" b="b"/>
            <a:pathLst>
              <a:path w="6606073" h="1511559">
                <a:moveTo>
                  <a:pt x="0" y="0"/>
                </a:moveTo>
                <a:lnTo>
                  <a:pt x="0" y="1511559"/>
                </a:lnTo>
                <a:lnTo>
                  <a:pt x="6606073" y="1511559"/>
                </a:lnTo>
                <a:lnTo>
                  <a:pt x="0" y="0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14"/>
          <p:cNvSpPr/>
          <p:nvPr/>
        </p:nvSpPr>
        <p:spPr>
          <a:xfrm>
            <a:off x="0" y="4759200"/>
            <a:ext cx="6102360" cy="2108160"/>
          </a:xfrm>
          <a:custGeom>
            <a:avLst/>
            <a:gdLst/>
            <a:ahLst/>
            <a:cxnLst/>
            <a:rect l="l" t="t" r="r" b="b"/>
            <a:pathLst>
              <a:path w="6102220" h="2108719">
                <a:moveTo>
                  <a:pt x="0" y="2108719"/>
                </a:moveTo>
                <a:lnTo>
                  <a:pt x="6102220" y="2108719"/>
                </a:lnTo>
                <a:lnTo>
                  <a:pt x="1007706" y="0"/>
                </a:lnTo>
                <a:lnTo>
                  <a:pt x="0" y="1026368"/>
                </a:lnTo>
                <a:lnTo>
                  <a:pt x="0" y="2108719"/>
                </a:lnTo>
                <a:close/>
              </a:path>
            </a:pathLst>
          </a:custGeom>
          <a:gradFill rotWithShape="0">
            <a:gsLst>
              <a:gs pos="0">
                <a:srgbClr val="4E60A7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15"/>
          <p:cNvSpPr/>
          <p:nvPr/>
        </p:nvSpPr>
        <p:spPr>
          <a:xfrm>
            <a:off x="2961786" y="2615632"/>
            <a:ext cx="7834320" cy="92551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 anchor="ctr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MX" sz="5400" b="1" spc="-1" dirty="0">
                <a:solidFill>
                  <a:srgbClr val="5A5A5C"/>
                </a:solidFill>
                <a:latin typeface="Futura Md BT"/>
              </a:rPr>
              <a:t>PAUSAS ACTIVAS</a:t>
            </a:r>
            <a:endParaRPr lang="en-US" sz="5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677092" y="2607349"/>
            <a:ext cx="5693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106272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roup 2"/>
          <p:cNvGrpSpPr/>
          <p:nvPr/>
        </p:nvGrpSpPr>
        <p:grpSpPr>
          <a:xfrm>
            <a:off x="-360" y="-46080"/>
            <a:ext cx="12203640" cy="6945480"/>
            <a:chOff x="-360" y="-46080"/>
            <a:chExt cx="12203640" cy="6945480"/>
          </a:xfrm>
        </p:grpSpPr>
        <p:sp>
          <p:nvSpPr>
            <p:cNvPr id="183" name="CustomShape 3"/>
            <p:cNvSpPr/>
            <p:nvPr/>
          </p:nvSpPr>
          <p:spPr>
            <a:xfrm>
              <a:off x="10082520" y="4827600"/>
              <a:ext cx="2109600" cy="2033640"/>
            </a:xfrm>
            <a:custGeom>
              <a:avLst/>
              <a:gdLst/>
              <a:ahLst/>
              <a:cxnLst/>
              <a:rect l="l" t="t" r="r" b="b"/>
              <a:pathLst>
                <a:path w="2108719" h="2034074">
                  <a:moveTo>
                    <a:pt x="2108719" y="0"/>
                  </a:moveTo>
                  <a:lnTo>
                    <a:pt x="2108719" y="2015412"/>
                  </a:lnTo>
                  <a:lnTo>
                    <a:pt x="0" y="2034074"/>
                  </a:lnTo>
                  <a:lnTo>
                    <a:pt x="2108719" y="0"/>
                  </a:lnTo>
                  <a:close/>
                </a:path>
              </a:pathLst>
            </a:custGeom>
            <a:solidFill>
              <a:srgbClr val="C35C2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4" name="CustomShape 4"/>
            <p:cNvSpPr/>
            <p:nvPr/>
          </p:nvSpPr>
          <p:spPr>
            <a:xfrm>
              <a:off x="6070680" y="5882040"/>
              <a:ext cx="6121440" cy="1008000"/>
            </a:xfrm>
            <a:custGeom>
              <a:avLst/>
              <a:gdLst/>
              <a:ahLst/>
              <a:cxnLst/>
              <a:rect l="l" t="t" r="r" b="b"/>
              <a:pathLst>
                <a:path w="6120882" h="1007707">
                  <a:moveTo>
                    <a:pt x="0" y="989045"/>
                  </a:moveTo>
                  <a:lnTo>
                    <a:pt x="6120882" y="0"/>
                  </a:lnTo>
                  <a:lnTo>
                    <a:pt x="6120882" y="1007707"/>
                  </a:lnTo>
                  <a:lnTo>
                    <a:pt x="0" y="989045"/>
                  </a:lnTo>
                  <a:close/>
                </a:path>
              </a:pathLst>
            </a:custGeom>
            <a:solidFill>
              <a:srgbClr val="5A5A5C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5" name="CustomShape 5"/>
            <p:cNvSpPr/>
            <p:nvPr/>
          </p:nvSpPr>
          <p:spPr>
            <a:xfrm>
              <a:off x="0" y="412560"/>
              <a:ext cx="2892240" cy="1193760"/>
            </a:xfrm>
            <a:custGeom>
              <a:avLst/>
              <a:gdLst/>
              <a:ahLst/>
              <a:cxnLst/>
              <a:rect l="l" t="t" r="r" b="b"/>
              <a:pathLst>
                <a:path w="2892490" h="1194318">
                  <a:moveTo>
                    <a:pt x="746449" y="1194318"/>
                  </a:moveTo>
                  <a:lnTo>
                    <a:pt x="0" y="746449"/>
                  </a:lnTo>
                  <a:lnTo>
                    <a:pt x="0" y="0"/>
                  </a:lnTo>
                  <a:lnTo>
                    <a:pt x="2892490" y="373224"/>
                  </a:lnTo>
                  <a:lnTo>
                    <a:pt x="746449" y="1194318"/>
                  </a:lnTo>
                  <a:close/>
                </a:path>
              </a:pathLst>
            </a:custGeom>
            <a:solidFill>
              <a:srgbClr val="373F4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6" name="CustomShape 6"/>
            <p:cNvSpPr/>
            <p:nvPr/>
          </p:nvSpPr>
          <p:spPr>
            <a:xfrm flipH="1">
              <a:off x="-720" y="-17280"/>
              <a:ext cx="5978520" cy="979560"/>
            </a:xfrm>
            <a:custGeom>
              <a:avLst/>
              <a:gdLst/>
              <a:ahLst/>
              <a:cxnLst/>
              <a:rect l="l" t="t" r="r" b="b"/>
              <a:pathLst>
                <a:path w="6430780" h="944380">
                  <a:moveTo>
                    <a:pt x="794479" y="0"/>
                  </a:moveTo>
                  <a:lnTo>
                    <a:pt x="0" y="944380"/>
                  </a:lnTo>
                  <a:lnTo>
                    <a:pt x="6430780" y="14990"/>
                  </a:lnTo>
                  <a:lnTo>
                    <a:pt x="794479" y="0"/>
                  </a:lnTo>
                  <a:close/>
                </a:path>
              </a:pathLst>
            </a:custGeom>
            <a:solidFill>
              <a:srgbClr val="F1B73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7" name="CustomShape 7"/>
            <p:cNvSpPr/>
            <p:nvPr/>
          </p:nvSpPr>
          <p:spPr>
            <a:xfrm flipH="1">
              <a:off x="-720" y="0"/>
              <a:ext cx="5978520" cy="947520"/>
            </a:xfrm>
            <a:custGeom>
              <a:avLst/>
              <a:gdLst/>
              <a:ahLst/>
              <a:cxnLst/>
              <a:rect l="l" t="t" r="r" b="b"/>
              <a:pathLst>
                <a:path w="6430780" h="914400">
                  <a:moveTo>
                    <a:pt x="1723869" y="0"/>
                  </a:moveTo>
                  <a:lnTo>
                    <a:pt x="0" y="914400"/>
                  </a:lnTo>
                  <a:lnTo>
                    <a:pt x="6430780" y="29980"/>
                  </a:lnTo>
                  <a:lnTo>
                    <a:pt x="1723869" y="0"/>
                  </a:lnTo>
                  <a:close/>
                </a:path>
              </a:pathLst>
            </a:custGeom>
            <a:solidFill>
              <a:srgbClr val="F3C25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8" name="CustomShape 8"/>
            <p:cNvSpPr/>
            <p:nvPr/>
          </p:nvSpPr>
          <p:spPr>
            <a:xfrm>
              <a:off x="0" y="-46080"/>
              <a:ext cx="4815000" cy="1361880"/>
            </a:xfrm>
            <a:custGeom>
              <a:avLst/>
              <a:gdLst/>
              <a:ahLst/>
              <a:cxnLst/>
              <a:rect l="l" t="t" r="r" b="b"/>
              <a:pathLst>
                <a:path w="4814596" h="1362269">
                  <a:moveTo>
                    <a:pt x="0" y="727788"/>
                  </a:moveTo>
                  <a:lnTo>
                    <a:pt x="0" y="0"/>
                  </a:lnTo>
                  <a:lnTo>
                    <a:pt x="4814596" y="18661"/>
                  </a:lnTo>
                  <a:lnTo>
                    <a:pt x="2500604" y="1362269"/>
                  </a:lnTo>
                  <a:lnTo>
                    <a:pt x="0" y="727788"/>
                  </a:lnTo>
                  <a:close/>
                </a:path>
              </a:pathLst>
            </a:custGeom>
            <a:gradFill rotWithShape="0">
              <a:gsLst>
                <a:gs pos="0">
                  <a:srgbClr val="4F61A9"/>
                </a:gs>
                <a:gs pos="100000">
                  <a:srgbClr val="679CB8"/>
                </a:gs>
              </a:gsLst>
              <a:lin ang="8100000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9" name="CustomShape 9"/>
            <p:cNvSpPr/>
            <p:nvPr/>
          </p:nvSpPr>
          <p:spPr>
            <a:xfrm>
              <a:off x="8285400" y="5430960"/>
              <a:ext cx="3917880" cy="1454040"/>
            </a:xfrm>
            <a:custGeom>
              <a:avLst/>
              <a:gdLst/>
              <a:ahLst/>
              <a:cxnLst/>
              <a:rect l="l" t="t" r="r" b="b"/>
              <a:pathLst>
                <a:path w="3918857" h="1455576">
                  <a:moveTo>
                    <a:pt x="3918857" y="0"/>
                  </a:moveTo>
                  <a:lnTo>
                    <a:pt x="0" y="1455576"/>
                  </a:lnTo>
                  <a:lnTo>
                    <a:pt x="3900196" y="1455576"/>
                  </a:lnTo>
                  <a:lnTo>
                    <a:pt x="3918857" y="0"/>
                  </a:lnTo>
                  <a:close/>
                </a:path>
              </a:pathLst>
            </a:custGeom>
            <a:solidFill>
              <a:srgbClr val="373F4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0" name="CustomShape 10"/>
            <p:cNvSpPr/>
            <p:nvPr/>
          </p:nvSpPr>
          <p:spPr>
            <a:xfrm>
              <a:off x="8002800" y="5918400"/>
              <a:ext cx="1530360" cy="971280"/>
            </a:xfrm>
            <a:custGeom>
              <a:avLst/>
              <a:gdLst/>
              <a:ahLst/>
              <a:cxnLst/>
              <a:rect l="l" t="t" r="r" b="b"/>
              <a:pathLst>
                <a:path w="1530220" h="970384">
                  <a:moveTo>
                    <a:pt x="0" y="951722"/>
                  </a:moveTo>
                  <a:lnTo>
                    <a:pt x="970383" y="0"/>
                  </a:lnTo>
                  <a:lnTo>
                    <a:pt x="1530220" y="970384"/>
                  </a:lnTo>
                  <a:lnTo>
                    <a:pt x="0" y="951722"/>
                  </a:lnTo>
                  <a:close/>
                </a:path>
              </a:pathLst>
            </a:custGeom>
            <a:gradFill rotWithShape="0">
              <a:gsLst>
                <a:gs pos="0">
                  <a:srgbClr val="DB8A2E"/>
                </a:gs>
                <a:gs pos="100000">
                  <a:srgbClr val="D07C29"/>
                </a:gs>
              </a:gsLst>
              <a:lin ang="0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pic>
          <p:nvPicPr>
            <p:cNvPr id="191" name="Imagen 16"/>
            <p:cNvPicPr/>
            <p:nvPr/>
          </p:nvPicPr>
          <p:blipFill>
            <a:blip r:embed="rId2"/>
            <a:stretch/>
          </p:blipFill>
          <p:spPr>
            <a:xfrm rot="5400000">
              <a:off x="8370360" y="-1257840"/>
              <a:ext cx="2479680" cy="49626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92" name="Imagen 17"/>
            <p:cNvPicPr/>
            <p:nvPr/>
          </p:nvPicPr>
          <p:blipFill>
            <a:blip r:embed="rId3"/>
            <a:stretch/>
          </p:blipFill>
          <p:spPr>
            <a:xfrm rot="16200000">
              <a:off x="1409760" y="2960280"/>
              <a:ext cx="2479680" cy="5299560"/>
            </a:xfrm>
            <a:prstGeom prst="rect">
              <a:avLst/>
            </a:prstGeom>
            <a:ln>
              <a:noFill/>
            </a:ln>
          </p:spPr>
        </p:pic>
        <p:sp>
          <p:nvSpPr>
            <p:cNvPr id="193" name="CustomShape 11"/>
            <p:cNvSpPr/>
            <p:nvPr/>
          </p:nvSpPr>
          <p:spPr>
            <a:xfrm>
              <a:off x="8582040" y="5278680"/>
              <a:ext cx="3616200" cy="1620720"/>
            </a:xfrm>
            <a:custGeom>
              <a:avLst/>
              <a:gdLst/>
              <a:ahLst/>
              <a:cxnLst/>
              <a:rect l="l" t="t" r="r" b="b"/>
              <a:pathLst>
                <a:path w="3616036" h="1620982">
                  <a:moveTo>
                    <a:pt x="0" y="1620982"/>
                  </a:moveTo>
                  <a:lnTo>
                    <a:pt x="3616036" y="1620982"/>
                  </a:lnTo>
                  <a:lnTo>
                    <a:pt x="3616036" y="623455"/>
                  </a:lnTo>
                  <a:lnTo>
                    <a:pt x="2784764" y="0"/>
                  </a:lnTo>
                  <a:lnTo>
                    <a:pt x="0" y="1620982"/>
                  </a:lnTo>
                  <a:close/>
                </a:path>
              </a:pathLst>
            </a:custGeom>
            <a:gradFill rotWithShape="0">
              <a:gsLst>
                <a:gs pos="0">
                  <a:srgbClr val="4F61A9"/>
                </a:gs>
                <a:gs pos="100000">
                  <a:srgbClr val="679CB8"/>
                </a:gs>
              </a:gsLst>
              <a:lin ang="0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5540" y="1175040"/>
            <a:ext cx="8352000" cy="49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4296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roup 2"/>
          <p:cNvGrpSpPr/>
          <p:nvPr/>
        </p:nvGrpSpPr>
        <p:grpSpPr>
          <a:xfrm>
            <a:off x="-360" y="-46080"/>
            <a:ext cx="12203640" cy="6945480"/>
            <a:chOff x="-360" y="-46080"/>
            <a:chExt cx="12203640" cy="6945480"/>
          </a:xfrm>
        </p:grpSpPr>
        <p:sp>
          <p:nvSpPr>
            <p:cNvPr id="183" name="CustomShape 3"/>
            <p:cNvSpPr/>
            <p:nvPr/>
          </p:nvSpPr>
          <p:spPr>
            <a:xfrm>
              <a:off x="10082520" y="4827600"/>
              <a:ext cx="2109600" cy="2033640"/>
            </a:xfrm>
            <a:custGeom>
              <a:avLst/>
              <a:gdLst/>
              <a:ahLst/>
              <a:cxnLst/>
              <a:rect l="l" t="t" r="r" b="b"/>
              <a:pathLst>
                <a:path w="2108719" h="2034074">
                  <a:moveTo>
                    <a:pt x="2108719" y="0"/>
                  </a:moveTo>
                  <a:lnTo>
                    <a:pt x="2108719" y="2015412"/>
                  </a:lnTo>
                  <a:lnTo>
                    <a:pt x="0" y="2034074"/>
                  </a:lnTo>
                  <a:lnTo>
                    <a:pt x="2108719" y="0"/>
                  </a:lnTo>
                  <a:close/>
                </a:path>
              </a:pathLst>
            </a:custGeom>
            <a:solidFill>
              <a:srgbClr val="C35C2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4" name="CustomShape 4"/>
            <p:cNvSpPr/>
            <p:nvPr/>
          </p:nvSpPr>
          <p:spPr>
            <a:xfrm>
              <a:off x="6070680" y="5882040"/>
              <a:ext cx="6121440" cy="1008000"/>
            </a:xfrm>
            <a:custGeom>
              <a:avLst/>
              <a:gdLst/>
              <a:ahLst/>
              <a:cxnLst/>
              <a:rect l="l" t="t" r="r" b="b"/>
              <a:pathLst>
                <a:path w="6120882" h="1007707">
                  <a:moveTo>
                    <a:pt x="0" y="989045"/>
                  </a:moveTo>
                  <a:lnTo>
                    <a:pt x="6120882" y="0"/>
                  </a:lnTo>
                  <a:lnTo>
                    <a:pt x="6120882" y="1007707"/>
                  </a:lnTo>
                  <a:lnTo>
                    <a:pt x="0" y="989045"/>
                  </a:lnTo>
                  <a:close/>
                </a:path>
              </a:pathLst>
            </a:custGeom>
            <a:solidFill>
              <a:srgbClr val="5A5A5C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5" name="CustomShape 5"/>
            <p:cNvSpPr/>
            <p:nvPr/>
          </p:nvSpPr>
          <p:spPr>
            <a:xfrm>
              <a:off x="0" y="412560"/>
              <a:ext cx="2892240" cy="1193760"/>
            </a:xfrm>
            <a:custGeom>
              <a:avLst/>
              <a:gdLst/>
              <a:ahLst/>
              <a:cxnLst/>
              <a:rect l="l" t="t" r="r" b="b"/>
              <a:pathLst>
                <a:path w="2892490" h="1194318">
                  <a:moveTo>
                    <a:pt x="746449" y="1194318"/>
                  </a:moveTo>
                  <a:lnTo>
                    <a:pt x="0" y="746449"/>
                  </a:lnTo>
                  <a:lnTo>
                    <a:pt x="0" y="0"/>
                  </a:lnTo>
                  <a:lnTo>
                    <a:pt x="2892490" y="373224"/>
                  </a:lnTo>
                  <a:lnTo>
                    <a:pt x="746449" y="1194318"/>
                  </a:lnTo>
                  <a:close/>
                </a:path>
              </a:pathLst>
            </a:custGeom>
            <a:solidFill>
              <a:srgbClr val="373F4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6" name="CustomShape 6"/>
            <p:cNvSpPr/>
            <p:nvPr/>
          </p:nvSpPr>
          <p:spPr>
            <a:xfrm flipH="1">
              <a:off x="-720" y="-17280"/>
              <a:ext cx="5978520" cy="979560"/>
            </a:xfrm>
            <a:custGeom>
              <a:avLst/>
              <a:gdLst/>
              <a:ahLst/>
              <a:cxnLst/>
              <a:rect l="l" t="t" r="r" b="b"/>
              <a:pathLst>
                <a:path w="6430780" h="944380">
                  <a:moveTo>
                    <a:pt x="794479" y="0"/>
                  </a:moveTo>
                  <a:lnTo>
                    <a:pt x="0" y="944380"/>
                  </a:lnTo>
                  <a:lnTo>
                    <a:pt x="6430780" y="14990"/>
                  </a:lnTo>
                  <a:lnTo>
                    <a:pt x="794479" y="0"/>
                  </a:lnTo>
                  <a:close/>
                </a:path>
              </a:pathLst>
            </a:custGeom>
            <a:solidFill>
              <a:srgbClr val="F1B73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7" name="CustomShape 7"/>
            <p:cNvSpPr/>
            <p:nvPr/>
          </p:nvSpPr>
          <p:spPr>
            <a:xfrm flipH="1">
              <a:off x="-720" y="0"/>
              <a:ext cx="5978520" cy="947520"/>
            </a:xfrm>
            <a:custGeom>
              <a:avLst/>
              <a:gdLst/>
              <a:ahLst/>
              <a:cxnLst/>
              <a:rect l="l" t="t" r="r" b="b"/>
              <a:pathLst>
                <a:path w="6430780" h="914400">
                  <a:moveTo>
                    <a:pt x="1723869" y="0"/>
                  </a:moveTo>
                  <a:lnTo>
                    <a:pt x="0" y="914400"/>
                  </a:lnTo>
                  <a:lnTo>
                    <a:pt x="6430780" y="29980"/>
                  </a:lnTo>
                  <a:lnTo>
                    <a:pt x="1723869" y="0"/>
                  </a:lnTo>
                  <a:close/>
                </a:path>
              </a:pathLst>
            </a:custGeom>
            <a:solidFill>
              <a:srgbClr val="F3C25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8" name="CustomShape 8"/>
            <p:cNvSpPr/>
            <p:nvPr/>
          </p:nvSpPr>
          <p:spPr>
            <a:xfrm>
              <a:off x="0" y="-46080"/>
              <a:ext cx="4815000" cy="1361880"/>
            </a:xfrm>
            <a:custGeom>
              <a:avLst/>
              <a:gdLst/>
              <a:ahLst/>
              <a:cxnLst/>
              <a:rect l="l" t="t" r="r" b="b"/>
              <a:pathLst>
                <a:path w="4814596" h="1362269">
                  <a:moveTo>
                    <a:pt x="0" y="727788"/>
                  </a:moveTo>
                  <a:lnTo>
                    <a:pt x="0" y="0"/>
                  </a:lnTo>
                  <a:lnTo>
                    <a:pt x="4814596" y="18661"/>
                  </a:lnTo>
                  <a:lnTo>
                    <a:pt x="2500604" y="1362269"/>
                  </a:lnTo>
                  <a:lnTo>
                    <a:pt x="0" y="727788"/>
                  </a:lnTo>
                  <a:close/>
                </a:path>
              </a:pathLst>
            </a:custGeom>
            <a:gradFill rotWithShape="0">
              <a:gsLst>
                <a:gs pos="0">
                  <a:srgbClr val="4F61A9"/>
                </a:gs>
                <a:gs pos="100000">
                  <a:srgbClr val="679CB8"/>
                </a:gs>
              </a:gsLst>
              <a:lin ang="8100000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9" name="CustomShape 9"/>
            <p:cNvSpPr/>
            <p:nvPr/>
          </p:nvSpPr>
          <p:spPr>
            <a:xfrm>
              <a:off x="8285400" y="5430960"/>
              <a:ext cx="3917880" cy="1454040"/>
            </a:xfrm>
            <a:custGeom>
              <a:avLst/>
              <a:gdLst/>
              <a:ahLst/>
              <a:cxnLst/>
              <a:rect l="l" t="t" r="r" b="b"/>
              <a:pathLst>
                <a:path w="3918857" h="1455576">
                  <a:moveTo>
                    <a:pt x="3918857" y="0"/>
                  </a:moveTo>
                  <a:lnTo>
                    <a:pt x="0" y="1455576"/>
                  </a:lnTo>
                  <a:lnTo>
                    <a:pt x="3900196" y="1455576"/>
                  </a:lnTo>
                  <a:lnTo>
                    <a:pt x="3918857" y="0"/>
                  </a:lnTo>
                  <a:close/>
                </a:path>
              </a:pathLst>
            </a:custGeom>
            <a:solidFill>
              <a:srgbClr val="373F4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0" name="CustomShape 10"/>
            <p:cNvSpPr/>
            <p:nvPr/>
          </p:nvSpPr>
          <p:spPr>
            <a:xfrm>
              <a:off x="8002800" y="5918400"/>
              <a:ext cx="1530360" cy="971280"/>
            </a:xfrm>
            <a:custGeom>
              <a:avLst/>
              <a:gdLst/>
              <a:ahLst/>
              <a:cxnLst/>
              <a:rect l="l" t="t" r="r" b="b"/>
              <a:pathLst>
                <a:path w="1530220" h="970384">
                  <a:moveTo>
                    <a:pt x="0" y="951722"/>
                  </a:moveTo>
                  <a:lnTo>
                    <a:pt x="970383" y="0"/>
                  </a:lnTo>
                  <a:lnTo>
                    <a:pt x="1530220" y="970384"/>
                  </a:lnTo>
                  <a:lnTo>
                    <a:pt x="0" y="951722"/>
                  </a:lnTo>
                  <a:close/>
                </a:path>
              </a:pathLst>
            </a:custGeom>
            <a:gradFill rotWithShape="0">
              <a:gsLst>
                <a:gs pos="0">
                  <a:srgbClr val="DB8A2E"/>
                </a:gs>
                <a:gs pos="100000">
                  <a:srgbClr val="D07C29"/>
                </a:gs>
              </a:gsLst>
              <a:lin ang="0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pic>
          <p:nvPicPr>
            <p:cNvPr id="191" name="Imagen 16"/>
            <p:cNvPicPr/>
            <p:nvPr/>
          </p:nvPicPr>
          <p:blipFill>
            <a:blip r:embed="rId2"/>
            <a:stretch/>
          </p:blipFill>
          <p:spPr>
            <a:xfrm rot="5400000">
              <a:off x="8370360" y="-1257840"/>
              <a:ext cx="2479680" cy="49626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92" name="Imagen 17"/>
            <p:cNvPicPr/>
            <p:nvPr/>
          </p:nvPicPr>
          <p:blipFill>
            <a:blip r:embed="rId3"/>
            <a:stretch/>
          </p:blipFill>
          <p:spPr>
            <a:xfrm rot="16200000">
              <a:off x="1409760" y="2960280"/>
              <a:ext cx="2479680" cy="5299560"/>
            </a:xfrm>
            <a:prstGeom prst="rect">
              <a:avLst/>
            </a:prstGeom>
            <a:ln>
              <a:noFill/>
            </a:ln>
          </p:spPr>
        </p:pic>
        <p:sp>
          <p:nvSpPr>
            <p:cNvPr id="193" name="CustomShape 11"/>
            <p:cNvSpPr/>
            <p:nvPr/>
          </p:nvSpPr>
          <p:spPr>
            <a:xfrm>
              <a:off x="8582040" y="5278680"/>
              <a:ext cx="3616200" cy="1620720"/>
            </a:xfrm>
            <a:custGeom>
              <a:avLst/>
              <a:gdLst/>
              <a:ahLst/>
              <a:cxnLst/>
              <a:rect l="l" t="t" r="r" b="b"/>
              <a:pathLst>
                <a:path w="3616036" h="1620982">
                  <a:moveTo>
                    <a:pt x="0" y="1620982"/>
                  </a:moveTo>
                  <a:lnTo>
                    <a:pt x="3616036" y="1620982"/>
                  </a:lnTo>
                  <a:lnTo>
                    <a:pt x="3616036" y="623455"/>
                  </a:lnTo>
                  <a:lnTo>
                    <a:pt x="2784764" y="0"/>
                  </a:lnTo>
                  <a:lnTo>
                    <a:pt x="0" y="1620982"/>
                  </a:lnTo>
                  <a:close/>
                </a:path>
              </a:pathLst>
            </a:custGeom>
            <a:gradFill rotWithShape="0">
              <a:gsLst>
                <a:gs pos="0">
                  <a:srgbClr val="4F61A9"/>
                </a:gs>
                <a:gs pos="100000">
                  <a:srgbClr val="679CB8"/>
                </a:gs>
              </a:gsLst>
              <a:lin ang="0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4098" name="Picture 2" descr="JuEgOS vISuAlEs. - ppt descarga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4915" y="121916"/>
            <a:ext cx="8772585" cy="6579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79652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838080" y="6356520"/>
            <a:ext cx="2743200" cy="365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ctr">
            <a:noAutofit/>
          </a:bodyPr>
          <a:lstStyle/>
          <a:p>
            <a:fld id="{C4F1F1BB-3DEE-414A-8269-7FA99C9FA5F5}" type="datetime">
              <a:rPr lang="es-CO" sz="1200" b="0" strike="noStrike" spc="-1">
                <a:solidFill>
                  <a:srgbClr val="898989"/>
                </a:solidFill>
                <a:latin typeface="Calibri"/>
              </a:rPr>
              <a:t>16/08/2022</a:t>
            </a:fld>
            <a:endParaRPr lang="en-US" sz="1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4038480" y="6356520"/>
            <a:ext cx="4114800" cy="365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" name="CustomShape 3"/>
          <p:cNvSpPr/>
          <p:nvPr/>
        </p:nvSpPr>
        <p:spPr>
          <a:xfrm>
            <a:off x="8610480" y="6356520"/>
            <a:ext cx="2743200" cy="365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ctr">
            <a:noAutofit/>
          </a:bodyPr>
          <a:lstStyle/>
          <a:p>
            <a:pPr algn="r"/>
            <a:fld id="{614E660E-1973-4FB2-B5B4-9919E44BE8F5}" type="slidenum">
              <a:rPr lang="es-CO" sz="1200" b="0" strike="noStrike" spc="-1">
                <a:solidFill>
                  <a:srgbClr val="898989"/>
                </a:solidFill>
                <a:latin typeface="Calibri"/>
              </a:rPr>
              <a:t>39</a:t>
            </a:fld>
            <a:endParaRPr lang="en-US" sz="12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83" name="Imagen 6"/>
          <p:cNvPicPr/>
          <p:nvPr/>
        </p:nvPicPr>
        <p:blipFill>
          <a:blip r:embed="rId2"/>
          <a:stretch/>
        </p:blipFill>
        <p:spPr>
          <a:xfrm>
            <a:off x="-19080" y="122400"/>
            <a:ext cx="3517920" cy="5621040"/>
          </a:xfrm>
          <a:prstGeom prst="rect">
            <a:avLst/>
          </a:prstGeom>
          <a:ln>
            <a:noFill/>
          </a:ln>
        </p:spPr>
      </p:pic>
      <p:sp>
        <p:nvSpPr>
          <p:cNvPr id="84" name="CustomShape 4"/>
          <p:cNvSpPr/>
          <p:nvPr/>
        </p:nvSpPr>
        <p:spPr>
          <a:xfrm>
            <a:off x="57240" y="6037200"/>
            <a:ext cx="12147480" cy="820800"/>
          </a:xfrm>
          <a:custGeom>
            <a:avLst/>
            <a:gdLst/>
            <a:ahLst/>
            <a:cxnLst/>
            <a:rect l="l" t="t" r="r" b="b"/>
            <a:pathLst>
              <a:path w="12148457" h="821093">
                <a:moveTo>
                  <a:pt x="12148457" y="821093"/>
                </a:moveTo>
                <a:lnTo>
                  <a:pt x="12148457" y="279918"/>
                </a:lnTo>
                <a:lnTo>
                  <a:pt x="0" y="0"/>
                </a:lnTo>
                <a:lnTo>
                  <a:pt x="0" y="821093"/>
                </a:lnTo>
                <a:lnTo>
                  <a:pt x="12148457" y="821093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5" name="CustomShape 5"/>
          <p:cNvSpPr/>
          <p:nvPr/>
        </p:nvSpPr>
        <p:spPr>
          <a:xfrm>
            <a:off x="9914040" y="919080"/>
            <a:ext cx="2278080" cy="1347840"/>
          </a:xfrm>
          <a:custGeom>
            <a:avLst/>
            <a:gdLst/>
            <a:ahLst/>
            <a:cxnLst/>
            <a:rect l="l" t="t" r="r" b="b"/>
            <a:pathLst>
              <a:path w="2278505" h="1349114">
                <a:moveTo>
                  <a:pt x="2278505" y="1349114"/>
                </a:moveTo>
                <a:lnTo>
                  <a:pt x="2278505" y="59960"/>
                </a:lnTo>
                <a:lnTo>
                  <a:pt x="0" y="0"/>
                </a:lnTo>
                <a:lnTo>
                  <a:pt x="14991" y="209862"/>
                </a:lnTo>
                <a:lnTo>
                  <a:pt x="2278505" y="1349114"/>
                </a:lnTo>
                <a:close/>
              </a:path>
            </a:pathLst>
          </a:custGeom>
          <a:gradFill rotWithShape="0">
            <a:gsLst>
              <a:gs pos="0">
                <a:srgbClr val="DC8D2E"/>
              </a:gs>
              <a:gs pos="100000">
                <a:srgbClr val="C9672A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6" name="CustomShape 6"/>
          <p:cNvSpPr/>
          <p:nvPr/>
        </p:nvSpPr>
        <p:spPr>
          <a:xfrm>
            <a:off x="958680" y="-14400"/>
            <a:ext cx="6431040" cy="94320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7" name="CustomShape 7"/>
          <p:cNvSpPr/>
          <p:nvPr/>
        </p:nvSpPr>
        <p:spPr>
          <a:xfrm>
            <a:off x="958680" y="0"/>
            <a:ext cx="6431040" cy="91440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8" name="CustomShape 8"/>
          <p:cNvSpPr/>
          <p:nvPr/>
        </p:nvSpPr>
        <p:spPr>
          <a:xfrm>
            <a:off x="10272600" y="0"/>
            <a:ext cx="1919520" cy="1424160"/>
          </a:xfrm>
          <a:custGeom>
            <a:avLst/>
            <a:gdLst/>
            <a:ahLst/>
            <a:cxnLst/>
            <a:rect l="l" t="t" r="r" b="b"/>
            <a:pathLst>
              <a:path w="1918741" h="1424065">
                <a:moveTo>
                  <a:pt x="0" y="1019331"/>
                </a:moveTo>
                <a:lnTo>
                  <a:pt x="1918741" y="1424065"/>
                </a:lnTo>
                <a:lnTo>
                  <a:pt x="1903751" y="0"/>
                </a:lnTo>
                <a:lnTo>
                  <a:pt x="89941" y="419724"/>
                </a:lnTo>
                <a:lnTo>
                  <a:pt x="0" y="1019331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9" name="CustomShape 9"/>
          <p:cNvSpPr/>
          <p:nvPr/>
        </p:nvSpPr>
        <p:spPr>
          <a:xfrm>
            <a:off x="4289400" y="0"/>
            <a:ext cx="7824960" cy="1889280"/>
          </a:xfrm>
          <a:custGeom>
            <a:avLst/>
            <a:gdLst/>
            <a:ahLst/>
            <a:cxnLst/>
            <a:rect l="l" t="t" r="r" b="b"/>
            <a:pathLst>
              <a:path w="7824866" h="1888760">
                <a:moveTo>
                  <a:pt x="4586990" y="1888760"/>
                </a:moveTo>
                <a:lnTo>
                  <a:pt x="7824866" y="0"/>
                </a:lnTo>
                <a:lnTo>
                  <a:pt x="0" y="0"/>
                </a:lnTo>
                <a:lnTo>
                  <a:pt x="4586990" y="1888760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0" name="CustomShape 10"/>
          <p:cNvSpPr/>
          <p:nvPr/>
        </p:nvSpPr>
        <p:spPr>
          <a:xfrm>
            <a:off x="3722760" y="-19080"/>
            <a:ext cx="8469360" cy="1528920"/>
          </a:xfrm>
          <a:custGeom>
            <a:avLst/>
            <a:gdLst/>
            <a:ahLst/>
            <a:cxnLst/>
            <a:rect l="l" t="t" r="r" b="b"/>
            <a:pathLst>
              <a:path w="8469442" h="1528997">
                <a:moveTo>
                  <a:pt x="0" y="0"/>
                </a:moveTo>
                <a:lnTo>
                  <a:pt x="8469442" y="14990"/>
                </a:lnTo>
                <a:lnTo>
                  <a:pt x="2563318" y="1528997"/>
                </a:lnTo>
                <a:lnTo>
                  <a:pt x="0" y="0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1" name="CustomShape 11"/>
          <p:cNvSpPr/>
          <p:nvPr/>
        </p:nvSpPr>
        <p:spPr>
          <a:xfrm>
            <a:off x="4392720" y="5216400"/>
            <a:ext cx="2687400" cy="1641600"/>
          </a:xfrm>
          <a:custGeom>
            <a:avLst/>
            <a:gdLst/>
            <a:ahLst/>
            <a:cxnLst/>
            <a:rect l="l" t="t" r="r" b="b"/>
            <a:pathLst>
              <a:path w="2687217" h="1642187">
                <a:moveTo>
                  <a:pt x="597160" y="0"/>
                </a:moveTo>
                <a:lnTo>
                  <a:pt x="0" y="1567542"/>
                </a:lnTo>
                <a:lnTo>
                  <a:pt x="2687217" y="1642187"/>
                </a:lnTo>
                <a:lnTo>
                  <a:pt x="597160" y="0"/>
                </a:lnTo>
                <a:close/>
              </a:path>
            </a:pathLst>
          </a:custGeom>
          <a:gradFill rotWithShape="0">
            <a:gsLst>
              <a:gs pos="0">
                <a:srgbClr val="DC8D2E"/>
              </a:gs>
              <a:gs pos="100000">
                <a:srgbClr val="C9672A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2" name="CustomShape 12"/>
          <p:cNvSpPr/>
          <p:nvPr/>
        </p:nvSpPr>
        <p:spPr>
          <a:xfrm>
            <a:off x="0" y="4562640"/>
            <a:ext cx="3246480" cy="2127240"/>
          </a:xfrm>
          <a:custGeom>
            <a:avLst/>
            <a:gdLst/>
            <a:ahLst/>
            <a:cxnLst/>
            <a:rect l="l" t="t" r="r" b="b"/>
            <a:pathLst>
              <a:path w="3247053" h="2127380">
                <a:moveTo>
                  <a:pt x="0" y="0"/>
                </a:moveTo>
                <a:lnTo>
                  <a:pt x="3247053" y="2127380"/>
                </a:lnTo>
                <a:lnTo>
                  <a:pt x="18661" y="1847462"/>
                </a:lnTo>
                <a:lnTo>
                  <a:pt x="0" y="0"/>
                </a:lnTo>
                <a:close/>
              </a:path>
            </a:pathLst>
          </a:custGeom>
          <a:solidFill>
            <a:srgbClr val="C45F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13"/>
          <p:cNvSpPr/>
          <p:nvPr/>
        </p:nvSpPr>
        <p:spPr>
          <a:xfrm>
            <a:off x="-1440" y="5346720"/>
            <a:ext cx="6605280" cy="1511280"/>
          </a:xfrm>
          <a:custGeom>
            <a:avLst/>
            <a:gdLst/>
            <a:ahLst/>
            <a:cxnLst/>
            <a:rect l="l" t="t" r="r" b="b"/>
            <a:pathLst>
              <a:path w="6606073" h="1511559">
                <a:moveTo>
                  <a:pt x="0" y="0"/>
                </a:moveTo>
                <a:lnTo>
                  <a:pt x="0" y="1511559"/>
                </a:lnTo>
                <a:lnTo>
                  <a:pt x="6606073" y="1511559"/>
                </a:lnTo>
                <a:lnTo>
                  <a:pt x="0" y="0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14"/>
          <p:cNvSpPr/>
          <p:nvPr/>
        </p:nvSpPr>
        <p:spPr>
          <a:xfrm>
            <a:off x="0" y="4759200"/>
            <a:ext cx="6102360" cy="2108160"/>
          </a:xfrm>
          <a:custGeom>
            <a:avLst/>
            <a:gdLst/>
            <a:ahLst/>
            <a:cxnLst/>
            <a:rect l="l" t="t" r="r" b="b"/>
            <a:pathLst>
              <a:path w="6102220" h="2108719">
                <a:moveTo>
                  <a:pt x="0" y="2108719"/>
                </a:moveTo>
                <a:lnTo>
                  <a:pt x="6102220" y="2108719"/>
                </a:lnTo>
                <a:lnTo>
                  <a:pt x="1007706" y="0"/>
                </a:lnTo>
                <a:lnTo>
                  <a:pt x="0" y="1026368"/>
                </a:lnTo>
                <a:lnTo>
                  <a:pt x="0" y="2108719"/>
                </a:lnTo>
                <a:close/>
              </a:path>
            </a:pathLst>
          </a:custGeom>
          <a:gradFill rotWithShape="0">
            <a:gsLst>
              <a:gs pos="0">
                <a:srgbClr val="4E60A7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15"/>
          <p:cNvSpPr/>
          <p:nvPr/>
        </p:nvSpPr>
        <p:spPr>
          <a:xfrm>
            <a:off x="2438280" y="2594544"/>
            <a:ext cx="7315200" cy="92551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ctr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MX" sz="5400" b="1" spc="-1" dirty="0">
                <a:solidFill>
                  <a:srgbClr val="5A5A5C"/>
                </a:solidFill>
                <a:latin typeface="Futura Md BT"/>
              </a:rPr>
              <a:t>AUTOCUIDADO</a:t>
            </a:r>
            <a:endParaRPr lang="en-US" sz="5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677092" y="2607349"/>
            <a:ext cx="5693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734875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10083960" y="4827600"/>
            <a:ext cx="2108160" cy="2035080"/>
          </a:xfrm>
          <a:custGeom>
            <a:avLst/>
            <a:gdLst/>
            <a:ahLst/>
            <a:cxnLst/>
            <a:rect l="l" t="t" r="r" b="b"/>
            <a:pathLst>
              <a:path w="2108719" h="2034074">
                <a:moveTo>
                  <a:pt x="2108719" y="0"/>
                </a:moveTo>
                <a:lnTo>
                  <a:pt x="2108719" y="2015412"/>
                </a:lnTo>
                <a:lnTo>
                  <a:pt x="0" y="2034074"/>
                </a:lnTo>
                <a:lnTo>
                  <a:pt x="2108719" y="0"/>
                </a:lnTo>
                <a:close/>
              </a:path>
            </a:pathLst>
          </a:custGeom>
          <a:solidFill>
            <a:srgbClr val="C35C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" name="CustomShape 2"/>
          <p:cNvSpPr/>
          <p:nvPr/>
        </p:nvSpPr>
        <p:spPr>
          <a:xfrm>
            <a:off x="6070680" y="5881680"/>
            <a:ext cx="6121440" cy="1008000"/>
          </a:xfrm>
          <a:custGeom>
            <a:avLst/>
            <a:gdLst/>
            <a:ahLst/>
            <a:cxnLst/>
            <a:rect l="l" t="t" r="r" b="b"/>
            <a:pathLst>
              <a:path w="6120882" h="1007707">
                <a:moveTo>
                  <a:pt x="0" y="989045"/>
                </a:moveTo>
                <a:lnTo>
                  <a:pt x="6120882" y="0"/>
                </a:lnTo>
                <a:lnTo>
                  <a:pt x="6120882" y="1007707"/>
                </a:lnTo>
                <a:lnTo>
                  <a:pt x="0" y="989045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" name="CustomShape 3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4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CustomShape 5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6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" name="CustomShape 7"/>
          <p:cNvSpPr/>
          <p:nvPr/>
        </p:nvSpPr>
        <p:spPr>
          <a:xfrm>
            <a:off x="8285040" y="5430960"/>
            <a:ext cx="3918240" cy="1455480"/>
          </a:xfrm>
          <a:custGeom>
            <a:avLst/>
            <a:gdLst/>
            <a:ahLst/>
            <a:cxnLst/>
            <a:rect l="l" t="t" r="r" b="b"/>
            <a:pathLst>
              <a:path w="3918857" h="1455576">
                <a:moveTo>
                  <a:pt x="3918857" y="0"/>
                </a:moveTo>
                <a:lnTo>
                  <a:pt x="0" y="1455576"/>
                </a:lnTo>
                <a:lnTo>
                  <a:pt x="3900196" y="1455576"/>
                </a:lnTo>
                <a:lnTo>
                  <a:pt x="3918857" y="0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8"/>
          <p:cNvSpPr/>
          <p:nvPr/>
        </p:nvSpPr>
        <p:spPr>
          <a:xfrm>
            <a:off x="8002440" y="5919840"/>
            <a:ext cx="1530360" cy="969840"/>
          </a:xfrm>
          <a:custGeom>
            <a:avLst/>
            <a:gdLst/>
            <a:ahLst/>
            <a:cxnLst/>
            <a:rect l="l" t="t" r="r" b="b"/>
            <a:pathLst>
              <a:path w="1530220" h="970384">
                <a:moveTo>
                  <a:pt x="0" y="951722"/>
                </a:moveTo>
                <a:lnTo>
                  <a:pt x="970383" y="0"/>
                </a:lnTo>
                <a:lnTo>
                  <a:pt x="1530220" y="970384"/>
                </a:lnTo>
                <a:lnTo>
                  <a:pt x="0" y="951722"/>
                </a:lnTo>
                <a:close/>
              </a:path>
            </a:pathLst>
          </a:custGeom>
          <a:gradFill rotWithShape="0">
            <a:gsLst>
              <a:gs pos="0">
                <a:srgbClr val="DB8A2E"/>
              </a:gs>
              <a:gs pos="100000">
                <a:srgbClr val="D07C29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5" name="Imagen 25"/>
          <p:cNvPicPr/>
          <p:nvPr/>
        </p:nvPicPr>
        <p:blipFill>
          <a:blip r:embed="rId3"/>
          <a:stretch/>
        </p:blipFill>
        <p:spPr>
          <a:xfrm>
            <a:off x="7129440" y="-15840"/>
            <a:ext cx="4962600" cy="2479680"/>
          </a:xfrm>
          <a:prstGeom prst="rect">
            <a:avLst/>
          </a:prstGeom>
          <a:ln>
            <a:noFill/>
          </a:ln>
        </p:spPr>
      </p:pic>
      <p:pic>
        <p:nvPicPr>
          <p:cNvPr id="106" name="Imagen 26"/>
          <p:cNvPicPr/>
          <p:nvPr/>
        </p:nvPicPr>
        <p:blipFill>
          <a:blip r:embed="rId4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07" name="CustomShape 9"/>
          <p:cNvSpPr/>
          <p:nvPr/>
        </p:nvSpPr>
        <p:spPr>
          <a:xfrm>
            <a:off x="8583480" y="5257800"/>
            <a:ext cx="3614760" cy="1620720"/>
          </a:xfrm>
          <a:custGeom>
            <a:avLst/>
            <a:gdLst/>
            <a:ahLst/>
            <a:cxnLst/>
            <a:rect l="l" t="t" r="r" b="b"/>
            <a:pathLst>
              <a:path w="3616036" h="1620982">
                <a:moveTo>
                  <a:pt x="0" y="1620982"/>
                </a:moveTo>
                <a:lnTo>
                  <a:pt x="3616036" y="1620982"/>
                </a:lnTo>
                <a:lnTo>
                  <a:pt x="3616036" y="623455"/>
                </a:lnTo>
                <a:lnTo>
                  <a:pt x="2784764" y="0"/>
                </a:lnTo>
                <a:lnTo>
                  <a:pt x="0" y="1620982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1" name="CustomShape 13"/>
          <p:cNvSpPr/>
          <p:nvPr/>
        </p:nvSpPr>
        <p:spPr>
          <a:xfrm>
            <a:off x="1403266" y="1253086"/>
            <a:ext cx="9653760" cy="7100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 anchor="ctr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ES" sz="4000" b="1" spc="-1" dirty="0">
                <a:solidFill>
                  <a:srgbClr val="5A5A5C"/>
                </a:solidFill>
                <a:latin typeface="Futura Md BT"/>
              </a:rPr>
              <a:t>EXCAVACIONES CORREA MEJÍA S.A.S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CustomShape 16"/>
          <p:cNvSpPr/>
          <p:nvPr/>
        </p:nvSpPr>
        <p:spPr>
          <a:xfrm>
            <a:off x="8444315" y="2982960"/>
            <a:ext cx="1908770" cy="52540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CO" sz="2800" b="1" strike="noStrike" spc="-1" dirty="0">
                <a:solidFill>
                  <a:srgbClr val="FFFFFF"/>
                </a:solidFill>
                <a:latin typeface="Futura Md BT"/>
              </a:rPr>
              <a:t>Liderado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26" name="Grupo 25">
            <a:extLst>
              <a:ext uri="{FF2B5EF4-FFF2-40B4-BE49-F238E27FC236}">
                <a16:creationId xmlns:a16="http://schemas.microsoft.com/office/drawing/2014/main" id="{C3D009C1-23F8-4A19-8460-38AF16886939}"/>
              </a:ext>
            </a:extLst>
          </p:cNvPr>
          <p:cNvGrpSpPr/>
          <p:nvPr/>
        </p:nvGrpSpPr>
        <p:grpSpPr>
          <a:xfrm>
            <a:off x="322437" y="2660655"/>
            <a:ext cx="5140325" cy="2838450"/>
            <a:chOff x="0" y="0"/>
            <a:chExt cx="5140325" cy="2838450"/>
          </a:xfrm>
        </p:grpSpPr>
        <p:sp>
          <p:nvSpPr>
            <p:cNvPr id="27" name="4 Rectángulo redondeado">
              <a:extLst>
                <a:ext uri="{FF2B5EF4-FFF2-40B4-BE49-F238E27FC236}">
                  <a16:creationId xmlns:a16="http://schemas.microsoft.com/office/drawing/2014/main" id="{0AD38021-852C-48F2-A1FB-5B128D03BFC0}"/>
                </a:ext>
              </a:extLst>
            </p:cNvPr>
            <p:cNvSpPr/>
            <p:nvPr/>
          </p:nvSpPr>
          <p:spPr>
            <a:xfrm>
              <a:off x="2038350" y="0"/>
              <a:ext cx="1206500" cy="533400"/>
            </a:xfrm>
            <a:prstGeom prst="round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es-CO" sz="1000" b="1" kern="1200">
                  <a:solidFill>
                    <a:srgbClr val="000000"/>
                  </a:solidFill>
                  <a:effectLst/>
                  <a:latin typeface="Century Gothic" panose="020B050202020202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GERENCIA</a:t>
              </a:r>
              <a:endParaRPr lang="es-CO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ctr">
                <a:spcAft>
                  <a:spcPts val="0"/>
                </a:spcAft>
              </a:pPr>
              <a:r>
                <a:rPr lang="es-CO" sz="1000" b="1" kern="1200">
                  <a:solidFill>
                    <a:srgbClr val="000000"/>
                  </a:solidFill>
                  <a:effectLst/>
                  <a:latin typeface="Century Gothic" panose="020B050202020202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SUBGERENCIA</a:t>
              </a:r>
              <a:endParaRPr lang="es-CO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28" name="5 Rectángulo redondeado">
              <a:extLst>
                <a:ext uri="{FF2B5EF4-FFF2-40B4-BE49-F238E27FC236}">
                  <a16:creationId xmlns:a16="http://schemas.microsoft.com/office/drawing/2014/main" id="{EE8759DC-310B-4845-A749-9A38F6CF7C3E}"/>
                </a:ext>
              </a:extLst>
            </p:cNvPr>
            <p:cNvSpPr/>
            <p:nvPr/>
          </p:nvSpPr>
          <p:spPr>
            <a:xfrm>
              <a:off x="1914525" y="1066800"/>
              <a:ext cx="1477010" cy="796925"/>
            </a:xfrm>
            <a:prstGeom prst="round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es-CO" sz="1000" b="1" kern="1200">
                  <a:solidFill>
                    <a:srgbClr val="000000"/>
                  </a:solidFill>
                  <a:effectLst/>
                  <a:latin typeface="Century Gothic" panose="020B050202020202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DIRECCIÓN RECURSO HUMANO</a:t>
              </a:r>
              <a:endParaRPr lang="es-CO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29" name="7 Rectángulo redondeado">
              <a:extLst>
                <a:ext uri="{FF2B5EF4-FFF2-40B4-BE49-F238E27FC236}">
                  <a16:creationId xmlns:a16="http://schemas.microsoft.com/office/drawing/2014/main" id="{0CBFFE8B-DEEF-4888-9D77-E3CFDA27F618}"/>
                </a:ext>
              </a:extLst>
            </p:cNvPr>
            <p:cNvSpPr/>
            <p:nvPr/>
          </p:nvSpPr>
          <p:spPr>
            <a:xfrm>
              <a:off x="3933825" y="2305050"/>
              <a:ext cx="1206500" cy="533400"/>
            </a:xfrm>
            <a:prstGeom prst="roundRect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es-CO" sz="1000" b="1" kern="1200">
                  <a:solidFill>
                    <a:srgbClr val="000000"/>
                  </a:solidFill>
                  <a:effectLst/>
                  <a:latin typeface="Century Gothic" panose="020B050202020202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TRABAJADORES</a:t>
              </a:r>
              <a:endParaRPr lang="es-CO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30" name="8 Rectángulo redondeado">
              <a:extLst>
                <a:ext uri="{FF2B5EF4-FFF2-40B4-BE49-F238E27FC236}">
                  <a16:creationId xmlns:a16="http://schemas.microsoft.com/office/drawing/2014/main" id="{25A959C8-8159-47CE-92B0-A724A08C3B28}"/>
                </a:ext>
              </a:extLst>
            </p:cNvPr>
            <p:cNvSpPr/>
            <p:nvPr/>
          </p:nvSpPr>
          <p:spPr>
            <a:xfrm>
              <a:off x="0" y="2305050"/>
              <a:ext cx="1206500" cy="533400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es-CO" sz="1000" b="1" kern="1200">
                  <a:solidFill>
                    <a:srgbClr val="000000"/>
                  </a:solidFill>
                  <a:effectLst/>
                  <a:latin typeface="Century Gothic" panose="020B050202020202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COMITÉS EMPRESARIALES</a:t>
              </a:r>
              <a:endParaRPr lang="es-CO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cxnSp>
          <p:nvCxnSpPr>
            <p:cNvPr id="31" name="15 Conector recto de flecha">
              <a:extLst>
                <a:ext uri="{FF2B5EF4-FFF2-40B4-BE49-F238E27FC236}">
                  <a16:creationId xmlns:a16="http://schemas.microsoft.com/office/drawing/2014/main" id="{ACEB6377-C65F-457E-943F-9C29D7CDB6B0}"/>
                </a:ext>
              </a:extLst>
            </p:cNvPr>
            <p:cNvCxnSpPr/>
            <p:nvPr/>
          </p:nvCxnSpPr>
          <p:spPr>
            <a:xfrm>
              <a:off x="2647950" y="533400"/>
              <a:ext cx="10795" cy="527685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19 Conector angular">
              <a:extLst>
                <a:ext uri="{FF2B5EF4-FFF2-40B4-BE49-F238E27FC236}">
                  <a16:creationId xmlns:a16="http://schemas.microsoft.com/office/drawing/2014/main" id="{9E90786E-D5EE-4A38-8533-056825B22176}"/>
                </a:ext>
              </a:extLst>
            </p:cNvPr>
            <p:cNvCxnSpPr/>
            <p:nvPr/>
          </p:nvCxnSpPr>
          <p:spPr>
            <a:xfrm rot="5400000" flipH="1" flipV="1">
              <a:off x="838200" y="1228725"/>
              <a:ext cx="843915" cy="1313180"/>
            </a:xfrm>
            <a:prstGeom prst="bentConnector2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Conector angular 3">
              <a:extLst>
                <a:ext uri="{FF2B5EF4-FFF2-40B4-BE49-F238E27FC236}">
                  <a16:creationId xmlns:a16="http://schemas.microsoft.com/office/drawing/2014/main" id="{ACB046BD-F81A-4AF6-B183-1984723506F5}"/>
                </a:ext>
              </a:extLst>
            </p:cNvPr>
            <p:cNvCxnSpPr/>
            <p:nvPr/>
          </p:nvCxnSpPr>
          <p:spPr>
            <a:xfrm>
              <a:off x="3390900" y="1476375"/>
              <a:ext cx="1170940" cy="830898"/>
            </a:xfrm>
            <a:prstGeom prst="bentConnector3">
              <a:avLst>
                <a:gd name="adj1" fmla="val 99620"/>
              </a:avLst>
            </a:prstGeom>
            <a:ln>
              <a:headEnd type="triangle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Conector recto de flecha 33">
              <a:extLst>
                <a:ext uri="{FF2B5EF4-FFF2-40B4-BE49-F238E27FC236}">
                  <a16:creationId xmlns:a16="http://schemas.microsoft.com/office/drawing/2014/main" id="{9C606C6A-241D-466F-B165-819B11388A6B}"/>
                </a:ext>
              </a:extLst>
            </p:cNvPr>
            <p:cNvCxnSpPr/>
            <p:nvPr/>
          </p:nvCxnSpPr>
          <p:spPr>
            <a:xfrm flipH="1">
              <a:off x="1190625" y="2571750"/>
              <a:ext cx="275272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5" name="CustomShape 20">
            <a:extLst>
              <a:ext uri="{FF2B5EF4-FFF2-40B4-BE49-F238E27FC236}">
                <a16:creationId xmlns:a16="http://schemas.microsoft.com/office/drawing/2014/main" id="{0FA3D89D-1855-4AED-9326-E744B0D586C7}"/>
              </a:ext>
            </a:extLst>
          </p:cNvPr>
          <p:cNvSpPr/>
          <p:nvPr/>
        </p:nvSpPr>
        <p:spPr>
          <a:xfrm>
            <a:off x="6327181" y="2377826"/>
            <a:ext cx="5299199" cy="3455434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>
            <a:spAutoFit/>
          </a:bodyPr>
          <a:lstStyle/>
          <a:p>
            <a:pPr marL="342900" indent="-342900" algn="just">
              <a:lnSpc>
                <a:spcPct val="80000"/>
              </a:lnSpc>
              <a:spcBef>
                <a:spcPts val="1800"/>
              </a:spcBef>
              <a:buFont typeface="Wingdings" panose="05000000000000000000" pitchFamily="2" charset="2"/>
              <a:buChar char="v"/>
            </a:pPr>
            <a:r>
              <a:rPr lang="es-ES" sz="2400" b="0" strike="noStrike" spc="-1" dirty="0">
                <a:solidFill>
                  <a:srgbClr val="5A5A5C"/>
                </a:solidFill>
                <a:latin typeface="Myriad Arabic"/>
                <a:ea typeface="Myriad Arabic"/>
              </a:rPr>
              <a:t>Perfiles de Cargo</a:t>
            </a:r>
          </a:p>
          <a:p>
            <a:pPr marL="342900" indent="-342900" algn="just">
              <a:lnSpc>
                <a:spcPct val="80000"/>
              </a:lnSpc>
              <a:spcBef>
                <a:spcPts val="1800"/>
              </a:spcBef>
              <a:buFont typeface="Wingdings" panose="05000000000000000000" pitchFamily="2" charset="2"/>
              <a:buChar char="v"/>
            </a:pPr>
            <a:r>
              <a:rPr lang="es-ES" sz="2400" b="0" strike="noStrike" spc="-1" dirty="0">
                <a:solidFill>
                  <a:srgbClr val="5A5A5C"/>
                </a:solidFill>
                <a:latin typeface="Myriad Arabic"/>
              </a:rPr>
              <a:t>Reglamento Interno de Trabajo</a:t>
            </a:r>
          </a:p>
          <a:p>
            <a:pPr marL="342900" indent="-342900" algn="just">
              <a:lnSpc>
                <a:spcPct val="80000"/>
              </a:lnSpc>
              <a:spcBef>
                <a:spcPts val="1800"/>
              </a:spcBef>
              <a:buFont typeface="Wingdings" panose="05000000000000000000" pitchFamily="2" charset="2"/>
              <a:buChar char="v"/>
            </a:pPr>
            <a:r>
              <a:rPr lang="es-ES" sz="2400" spc="-1" dirty="0">
                <a:solidFill>
                  <a:srgbClr val="5A5A5C"/>
                </a:solidFill>
                <a:latin typeface="Myriad Arabic"/>
              </a:rPr>
              <a:t>Reglamento de Higiene y Seguridad Industrial</a:t>
            </a:r>
          </a:p>
          <a:p>
            <a:pPr marL="342900" indent="-342900" algn="just">
              <a:lnSpc>
                <a:spcPct val="80000"/>
              </a:lnSpc>
              <a:spcBef>
                <a:spcPts val="1800"/>
              </a:spcBef>
              <a:buFont typeface="Wingdings" panose="05000000000000000000" pitchFamily="2" charset="2"/>
              <a:buChar char="v"/>
            </a:pPr>
            <a:r>
              <a:rPr lang="es-ES" sz="2400" b="0" strike="noStrike" spc="-1" dirty="0">
                <a:solidFill>
                  <a:srgbClr val="5A5A5C"/>
                </a:solidFill>
                <a:latin typeface="Myriad Arabic"/>
              </a:rPr>
              <a:t>Plan Estratégico de Seguridad Vial</a:t>
            </a:r>
          </a:p>
          <a:p>
            <a:pPr marL="342900" indent="-342900" algn="just">
              <a:lnSpc>
                <a:spcPct val="80000"/>
              </a:lnSpc>
              <a:spcBef>
                <a:spcPts val="1800"/>
              </a:spcBef>
              <a:buFont typeface="Wingdings" panose="05000000000000000000" pitchFamily="2" charset="2"/>
              <a:buChar char="v"/>
            </a:pPr>
            <a:r>
              <a:rPr lang="es-ES" sz="2400" b="0" strike="noStrike" spc="-1" dirty="0">
                <a:solidFill>
                  <a:srgbClr val="5A5A5C"/>
                </a:solidFill>
                <a:latin typeface="Myriad Arabic"/>
              </a:rPr>
              <a:t>Sistema de Gestión de la Seguridad y Salud en el Trabajo</a:t>
            </a: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355992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ráfico 4"/>
          <p:cNvPicPr/>
          <p:nvPr/>
        </p:nvPicPr>
        <p:blipFill>
          <a:blip r:embed="rId2"/>
          <a:stretch/>
        </p:blipFill>
        <p:spPr>
          <a:xfrm>
            <a:off x="2649600" y="2983727"/>
            <a:ext cx="5602320" cy="2579760"/>
          </a:xfrm>
          <a:prstGeom prst="rect">
            <a:avLst/>
          </a:prstGeom>
          <a:ln>
            <a:noFill/>
          </a:ln>
        </p:spPr>
      </p:pic>
      <p:grpSp>
        <p:nvGrpSpPr>
          <p:cNvPr id="182" name="Group 2"/>
          <p:cNvGrpSpPr/>
          <p:nvPr/>
        </p:nvGrpSpPr>
        <p:grpSpPr>
          <a:xfrm>
            <a:off x="-360" y="-46080"/>
            <a:ext cx="12203640" cy="6945480"/>
            <a:chOff x="-360" y="-46080"/>
            <a:chExt cx="12203640" cy="6945480"/>
          </a:xfrm>
        </p:grpSpPr>
        <p:sp>
          <p:nvSpPr>
            <p:cNvPr id="183" name="CustomShape 3"/>
            <p:cNvSpPr/>
            <p:nvPr/>
          </p:nvSpPr>
          <p:spPr>
            <a:xfrm>
              <a:off x="10082520" y="4827600"/>
              <a:ext cx="2109600" cy="2033640"/>
            </a:xfrm>
            <a:custGeom>
              <a:avLst/>
              <a:gdLst/>
              <a:ahLst/>
              <a:cxnLst/>
              <a:rect l="l" t="t" r="r" b="b"/>
              <a:pathLst>
                <a:path w="2108719" h="2034074">
                  <a:moveTo>
                    <a:pt x="2108719" y="0"/>
                  </a:moveTo>
                  <a:lnTo>
                    <a:pt x="2108719" y="2015412"/>
                  </a:lnTo>
                  <a:lnTo>
                    <a:pt x="0" y="2034074"/>
                  </a:lnTo>
                  <a:lnTo>
                    <a:pt x="2108719" y="0"/>
                  </a:lnTo>
                  <a:close/>
                </a:path>
              </a:pathLst>
            </a:custGeom>
            <a:solidFill>
              <a:srgbClr val="C35C2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4" name="CustomShape 4"/>
            <p:cNvSpPr/>
            <p:nvPr/>
          </p:nvSpPr>
          <p:spPr>
            <a:xfrm>
              <a:off x="6070680" y="5882040"/>
              <a:ext cx="6121440" cy="1008000"/>
            </a:xfrm>
            <a:custGeom>
              <a:avLst/>
              <a:gdLst/>
              <a:ahLst/>
              <a:cxnLst/>
              <a:rect l="l" t="t" r="r" b="b"/>
              <a:pathLst>
                <a:path w="6120882" h="1007707">
                  <a:moveTo>
                    <a:pt x="0" y="989045"/>
                  </a:moveTo>
                  <a:lnTo>
                    <a:pt x="6120882" y="0"/>
                  </a:lnTo>
                  <a:lnTo>
                    <a:pt x="6120882" y="1007707"/>
                  </a:lnTo>
                  <a:lnTo>
                    <a:pt x="0" y="989045"/>
                  </a:lnTo>
                  <a:close/>
                </a:path>
              </a:pathLst>
            </a:custGeom>
            <a:solidFill>
              <a:srgbClr val="5A5A5C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5" name="CustomShape 5"/>
            <p:cNvSpPr/>
            <p:nvPr/>
          </p:nvSpPr>
          <p:spPr>
            <a:xfrm>
              <a:off x="0" y="412560"/>
              <a:ext cx="2892240" cy="1193760"/>
            </a:xfrm>
            <a:custGeom>
              <a:avLst/>
              <a:gdLst/>
              <a:ahLst/>
              <a:cxnLst/>
              <a:rect l="l" t="t" r="r" b="b"/>
              <a:pathLst>
                <a:path w="2892490" h="1194318">
                  <a:moveTo>
                    <a:pt x="746449" y="1194318"/>
                  </a:moveTo>
                  <a:lnTo>
                    <a:pt x="0" y="746449"/>
                  </a:lnTo>
                  <a:lnTo>
                    <a:pt x="0" y="0"/>
                  </a:lnTo>
                  <a:lnTo>
                    <a:pt x="2892490" y="373224"/>
                  </a:lnTo>
                  <a:lnTo>
                    <a:pt x="746449" y="1194318"/>
                  </a:lnTo>
                  <a:close/>
                </a:path>
              </a:pathLst>
            </a:custGeom>
            <a:solidFill>
              <a:srgbClr val="373F4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6" name="CustomShape 6"/>
            <p:cNvSpPr/>
            <p:nvPr/>
          </p:nvSpPr>
          <p:spPr>
            <a:xfrm flipH="1">
              <a:off x="-720" y="-17280"/>
              <a:ext cx="5978520" cy="979560"/>
            </a:xfrm>
            <a:custGeom>
              <a:avLst/>
              <a:gdLst/>
              <a:ahLst/>
              <a:cxnLst/>
              <a:rect l="l" t="t" r="r" b="b"/>
              <a:pathLst>
                <a:path w="6430780" h="944380">
                  <a:moveTo>
                    <a:pt x="794479" y="0"/>
                  </a:moveTo>
                  <a:lnTo>
                    <a:pt x="0" y="944380"/>
                  </a:lnTo>
                  <a:lnTo>
                    <a:pt x="6430780" y="14990"/>
                  </a:lnTo>
                  <a:lnTo>
                    <a:pt x="794479" y="0"/>
                  </a:lnTo>
                  <a:close/>
                </a:path>
              </a:pathLst>
            </a:custGeom>
            <a:solidFill>
              <a:srgbClr val="F1B73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7" name="CustomShape 7"/>
            <p:cNvSpPr/>
            <p:nvPr/>
          </p:nvSpPr>
          <p:spPr>
            <a:xfrm flipH="1">
              <a:off x="-720" y="0"/>
              <a:ext cx="5978520" cy="947520"/>
            </a:xfrm>
            <a:custGeom>
              <a:avLst/>
              <a:gdLst/>
              <a:ahLst/>
              <a:cxnLst/>
              <a:rect l="l" t="t" r="r" b="b"/>
              <a:pathLst>
                <a:path w="6430780" h="914400">
                  <a:moveTo>
                    <a:pt x="1723869" y="0"/>
                  </a:moveTo>
                  <a:lnTo>
                    <a:pt x="0" y="914400"/>
                  </a:lnTo>
                  <a:lnTo>
                    <a:pt x="6430780" y="29980"/>
                  </a:lnTo>
                  <a:lnTo>
                    <a:pt x="1723869" y="0"/>
                  </a:lnTo>
                  <a:close/>
                </a:path>
              </a:pathLst>
            </a:custGeom>
            <a:solidFill>
              <a:srgbClr val="F3C25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8" name="CustomShape 8"/>
            <p:cNvSpPr/>
            <p:nvPr/>
          </p:nvSpPr>
          <p:spPr>
            <a:xfrm>
              <a:off x="0" y="-46080"/>
              <a:ext cx="4815000" cy="1361880"/>
            </a:xfrm>
            <a:custGeom>
              <a:avLst/>
              <a:gdLst/>
              <a:ahLst/>
              <a:cxnLst/>
              <a:rect l="l" t="t" r="r" b="b"/>
              <a:pathLst>
                <a:path w="4814596" h="1362269">
                  <a:moveTo>
                    <a:pt x="0" y="727788"/>
                  </a:moveTo>
                  <a:lnTo>
                    <a:pt x="0" y="0"/>
                  </a:lnTo>
                  <a:lnTo>
                    <a:pt x="4814596" y="18661"/>
                  </a:lnTo>
                  <a:lnTo>
                    <a:pt x="2500604" y="1362269"/>
                  </a:lnTo>
                  <a:lnTo>
                    <a:pt x="0" y="727788"/>
                  </a:lnTo>
                  <a:close/>
                </a:path>
              </a:pathLst>
            </a:custGeom>
            <a:gradFill rotWithShape="0">
              <a:gsLst>
                <a:gs pos="0">
                  <a:srgbClr val="4F61A9"/>
                </a:gs>
                <a:gs pos="100000">
                  <a:srgbClr val="679CB8"/>
                </a:gs>
              </a:gsLst>
              <a:lin ang="8100000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9" name="CustomShape 9"/>
            <p:cNvSpPr/>
            <p:nvPr/>
          </p:nvSpPr>
          <p:spPr>
            <a:xfrm>
              <a:off x="8285400" y="5430960"/>
              <a:ext cx="3917880" cy="1454040"/>
            </a:xfrm>
            <a:custGeom>
              <a:avLst/>
              <a:gdLst/>
              <a:ahLst/>
              <a:cxnLst/>
              <a:rect l="l" t="t" r="r" b="b"/>
              <a:pathLst>
                <a:path w="3918857" h="1455576">
                  <a:moveTo>
                    <a:pt x="3918857" y="0"/>
                  </a:moveTo>
                  <a:lnTo>
                    <a:pt x="0" y="1455576"/>
                  </a:lnTo>
                  <a:lnTo>
                    <a:pt x="3900196" y="1455576"/>
                  </a:lnTo>
                  <a:lnTo>
                    <a:pt x="3918857" y="0"/>
                  </a:lnTo>
                  <a:close/>
                </a:path>
              </a:pathLst>
            </a:custGeom>
            <a:solidFill>
              <a:srgbClr val="373F4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0" name="CustomShape 10"/>
            <p:cNvSpPr/>
            <p:nvPr/>
          </p:nvSpPr>
          <p:spPr>
            <a:xfrm>
              <a:off x="8002800" y="5918400"/>
              <a:ext cx="1530360" cy="971280"/>
            </a:xfrm>
            <a:custGeom>
              <a:avLst/>
              <a:gdLst/>
              <a:ahLst/>
              <a:cxnLst/>
              <a:rect l="l" t="t" r="r" b="b"/>
              <a:pathLst>
                <a:path w="1530220" h="970384">
                  <a:moveTo>
                    <a:pt x="0" y="951722"/>
                  </a:moveTo>
                  <a:lnTo>
                    <a:pt x="970383" y="0"/>
                  </a:lnTo>
                  <a:lnTo>
                    <a:pt x="1530220" y="970384"/>
                  </a:lnTo>
                  <a:lnTo>
                    <a:pt x="0" y="951722"/>
                  </a:lnTo>
                  <a:close/>
                </a:path>
              </a:pathLst>
            </a:custGeom>
            <a:gradFill rotWithShape="0">
              <a:gsLst>
                <a:gs pos="0">
                  <a:srgbClr val="DB8A2E"/>
                </a:gs>
                <a:gs pos="100000">
                  <a:srgbClr val="D07C29"/>
                </a:gs>
              </a:gsLst>
              <a:lin ang="0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pic>
          <p:nvPicPr>
            <p:cNvPr id="191" name="Imagen 16"/>
            <p:cNvPicPr/>
            <p:nvPr/>
          </p:nvPicPr>
          <p:blipFill>
            <a:blip r:embed="rId3"/>
            <a:stretch/>
          </p:blipFill>
          <p:spPr>
            <a:xfrm rot="5400000">
              <a:off x="8370360" y="-1257840"/>
              <a:ext cx="2479680" cy="49626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92" name="Imagen 17"/>
            <p:cNvPicPr/>
            <p:nvPr/>
          </p:nvPicPr>
          <p:blipFill>
            <a:blip r:embed="rId4"/>
            <a:stretch/>
          </p:blipFill>
          <p:spPr>
            <a:xfrm rot="16200000">
              <a:off x="1409760" y="2960280"/>
              <a:ext cx="2479680" cy="5299560"/>
            </a:xfrm>
            <a:prstGeom prst="rect">
              <a:avLst/>
            </a:prstGeom>
            <a:ln>
              <a:noFill/>
            </a:ln>
          </p:spPr>
        </p:pic>
        <p:sp>
          <p:nvSpPr>
            <p:cNvPr id="193" name="CustomShape 11"/>
            <p:cNvSpPr/>
            <p:nvPr/>
          </p:nvSpPr>
          <p:spPr>
            <a:xfrm>
              <a:off x="8582040" y="5278680"/>
              <a:ext cx="3616200" cy="1620720"/>
            </a:xfrm>
            <a:custGeom>
              <a:avLst/>
              <a:gdLst/>
              <a:ahLst/>
              <a:cxnLst/>
              <a:rect l="l" t="t" r="r" b="b"/>
              <a:pathLst>
                <a:path w="3616036" h="1620982">
                  <a:moveTo>
                    <a:pt x="0" y="1620982"/>
                  </a:moveTo>
                  <a:lnTo>
                    <a:pt x="3616036" y="1620982"/>
                  </a:lnTo>
                  <a:lnTo>
                    <a:pt x="3616036" y="623455"/>
                  </a:lnTo>
                  <a:lnTo>
                    <a:pt x="2784764" y="0"/>
                  </a:lnTo>
                  <a:lnTo>
                    <a:pt x="0" y="1620982"/>
                  </a:lnTo>
                  <a:close/>
                </a:path>
              </a:pathLst>
            </a:custGeom>
            <a:gradFill rotWithShape="0">
              <a:gsLst>
                <a:gs pos="0">
                  <a:srgbClr val="4F61A9"/>
                </a:gs>
                <a:gs pos="100000">
                  <a:srgbClr val="679CB8"/>
                </a:gs>
              </a:gsLst>
              <a:lin ang="0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94" name="CustomShape 12"/>
          <p:cNvSpPr/>
          <p:nvPr/>
        </p:nvSpPr>
        <p:spPr>
          <a:xfrm>
            <a:off x="937440" y="1584536"/>
            <a:ext cx="10199880" cy="7100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ctr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CO" sz="4000" b="1" spc="-1" dirty="0">
                <a:solidFill>
                  <a:srgbClr val="5A5A5C"/>
                </a:solidFill>
                <a:latin typeface="Futura Md BT"/>
              </a:rPr>
              <a:t>AUTOCUIDADO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4423385" y="3490482"/>
            <a:ext cx="715882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000" dirty="0"/>
              <a:t>Una persona que practica el autocuidado es aquella que se percibe como un ser valioso en su condición de ser humano y que está en capacidad de construir su propio proyecto de vida. </a:t>
            </a:r>
          </a:p>
        </p:txBody>
      </p:sp>
      <p:pic>
        <p:nvPicPr>
          <p:cNvPr id="5122" name="Picture 2" descr="Autocuidado - ¿Qué es y porqué es importante? | Psania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2" r="24057"/>
          <a:stretch/>
        </p:blipFill>
        <p:spPr bwMode="auto">
          <a:xfrm>
            <a:off x="523730" y="2559913"/>
            <a:ext cx="3599087" cy="3620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9748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10083960" y="4827600"/>
            <a:ext cx="2108160" cy="2035080"/>
          </a:xfrm>
          <a:custGeom>
            <a:avLst/>
            <a:gdLst/>
            <a:ahLst/>
            <a:cxnLst/>
            <a:rect l="l" t="t" r="r" b="b"/>
            <a:pathLst>
              <a:path w="2108719" h="2034074">
                <a:moveTo>
                  <a:pt x="2108719" y="0"/>
                </a:moveTo>
                <a:lnTo>
                  <a:pt x="2108719" y="2015412"/>
                </a:lnTo>
                <a:lnTo>
                  <a:pt x="0" y="2034074"/>
                </a:lnTo>
                <a:lnTo>
                  <a:pt x="2108719" y="0"/>
                </a:lnTo>
                <a:close/>
              </a:path>
            </a:pathLst>
          </a:custGeom>
          <a:solidFill>
            <a:srgbClr val="C35C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" name="CustomShape 2"/>
          <p:cNvSpPr/>
          <p:nvPr/>
        </p:nvSpPr>
        <p:spPr>
          <a:xfrm>
            <a:off x="6070680" y="5881680"/>
            <a:ext cx="6121440" cy="1008000"/>
          </a:xfrm>
          <a:custGeom>
            <a:avLst/>
            <a:gdLst/>
            <a:ahLst/>
            <a:cxnLst/>
            <a:rect l="l" t="t" r="r" b="b"/>
            <a:pathLst>
              <a:path w="6120882" h="1007707">
                <a:moveTo>
                  <a:pt x="0" y="989045"/>
                </a:moveTo>
                <a:lnTo>
                  <a:pt x="6120882" y="0"/>
                </a:lnTo>
                <a:lnTo>
                  <a:pt x="6120882" y="1007707"/>
                </a:lnTo>
                <a:lnTo>
                  <a:pt x="0" y="989045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" name="CustomShape 3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4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CustomShape 5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6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" name="CustomShape 7"/>
          <p:cNvSpPr/>
          <p:nvPr/>
        </p:nvSpPr>
        <p:spPr>
          <a:xfrm>
            <a:off x="8285040" y="5430960"/>
            <a:ext cx="3918240" cy="1455480"/>
          </a:xfrm>
          <a:custGeom>
            <a:avLst/>
            <a:gdLst/>
            <a:ahLst/>
            <a:cxnLst/>
            <a:rect l="l" t="t" r="r" b="b"/>
            <a:pathLst>
              <a:path w="3918857" h="1455576">
                <a:moveTo>
                  <a:pt x="3918857" y="0"/>
                </a:moveTo>
                <a:lnTo>
                  <a:pt x="0" y="1455576"/>
                </a:lnTo>
                <a:lnTo>
                  <a:pt x="3900196" y="1455576"/>
                </a:lnTo>
                <a:lnTo>
                  <a:pt x="3918857" y="0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8"/>
          <p:cNvSpPr/>
          <p:nvPr/>
        </p:nvSpPr>
        <p:spPr>
          <a:xfrm>
            <a:off x="8002440" y="5919840"/>
            <a:ext cx="1530360" cy="969840"/>
          </a:xfrm>
          <a:custGeom>
            <a:avLst/>
            <a:gdLst/>
            <a:ahLst/>
            <a:cxnLst/>
            <a:rect l="l" t="t" r="r" b="b"/>
            <a:pathLst>
              <a:path w="1530220" h="970384">
                <a:moveTo>
                  <a:pt x="0" y="951722"/>
                </a:moveTo>
                <a:lnTo>
                  <a:pt x="970383" y="0"/>
                </a:lnTo>
                <a:lnTo>
                  <a:pt x="1530220" y="970384"/>
                </a:lnTo>
                <a:lnTo>
                  <a:pt x="0" y="951722"/>
                </a:lnTo>
                <a:close/>
              </a:path>
            </a:pathLst>
          </a:custGeom>
          <a:gradFill rotWithShape="0">
            <a:gsLst>
              <a:gs pos="0">
                <a:srgbClr val="DB8A2E"/>
              </a:gs>
              <a:gs pos="100000">
                <a:srgbClr val="D07C29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5" name="Imagen 25"/>
          <p:cNvPicPr/>
          <p:nvPr/>
        </p:nvPicPr>
        <p:blipFill>
          <a:blip r:embed="rId3"/>
          <a:stretch/>
        </p:blipFill>
        <p:spPr>
          <a:xfrm>
            <a:off x="7129440" y="-15840"/>
            <a:ext cx="4962600" cy="2479680"/>
          </a:xfrm>
          <a:prstGeom prst="rect">
            <a:avLst/>
          </a:prstGeom>
          <a:ln>
            <a:noFill/>
          </a:ln>
        </p:spPr>
      </p:pic>
      <p:pic>
        <p:nvPicPr>
          <p:cNvPr id="106" name="Imagen 26"/>
          <p:cNvPicPr/>
          <p:nvPr/>
        </p:nvPicPr>
        <p:blipFill>
          <a:blip r:embed="rId4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07" name="CustomShape 9"/>
          <p:cNvSpPr/>
          <p:nvPr/>
        </p:nvSpPr>
        <p:spPr>
          <a:xfrm>
            <a:off x="8583480" y="5257800"/>
            <a:ext cx="3614760" cy="1620720"/>
          </a:xfrm>
          <a:custGeom>
            <a:avLst/>
            <a:gdLst/>
            <a:ahLst/>
            <a:cxnLst/>
            <a:rect l="l" t="t" r="r" b="b"/>
            <a:pathLst>
              <a:path w="3616036" h="1620982">
                <a:moveTo>
                  <a:pt x="0" y="1620982"/>
                </a:moveTo>
                <a:lnTo>
                  <a:pt x="3616036" y="1620982"/>
                </a:lnTo>
                <a:lnTo>
                  <a:pt x="3616036" y="623455"/>
                </a:lnTo>
                <a:lnTo>
                  <a:pt x="2784764" y="0"/>
                </a:lnTo>
                <a:lnTo>
                  <a:pt x="0" y="1620982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8" name="CustomShape 10"/>
          <p:cNvSpPr/>
          <p:nvPr/>
        </p:nvSpPr>
        <p:spPr>
          <a:xfrm>
            <a:off x="6419865" y="2965531"/>
            <a:ext cx="1671840" cy="581040"/>
          </a:xfrm>
          <a:custGeom>
            <a:avLst/>
            <a:gdLst/>
            <a:ahLst/>
            <a:cxnLst/>
            <a:rect l="0" t="0" r="r" b="b"/>
            <a:pathLst>
              <a:path w="4646" h="1616">
                <a:moveTo>
                  <a:pt x="269" y="0"/>
                </a:moveTo>
                <a:lnTo>
                  <a:pt x="269" y="0"/>
                </a:lnTo>
                <a:cubicBezTo>
                  <a:pt x="222" y="0"/>
                  <a:pt x="176" y="12"/>
                  <a:pt x="135" y="36"/>
                </a:cubicBezTo>
                <a:cubicBezTo>
                  <a:pt x="94" y="60"/>
                  <a:pt x="60" y="94"/>
                  <a:pt x="36" y="135"/>
                </a:cubicBezTo>
                <a:cubicBezTo>
                  <a:pt x="12" y="176"/>
                  <a:pt x="0" y="222"/>
                  <a:pt x="0" y="269"/>
                </a:cubicBezTo>
                <a:lnTo>
                  <a:pt x="0" y="1345"/>
                </a:lnTo>
                <a:lnTo>
                  <a:pt x="0" y="1346"/>
                </a:lnTo>
                <a:cubicBezTo>
                  <a:pt x="0" y="1393"/>
                  <a:pt x="12" y="1439"/>
                  <a:pt x="36" y="1480"/>
                </a:cubicBezTo>
                <a:cubicBezTo>
                  <a:pt x="60" y="1521"/>
                  <a:pt x="94" y="1555"/>
                  <a:pt x="135" y="1579"/>
                </a:cubicBezTo>
                <a:cubicBezTo>
                  <a:pt x="176" y="1603"/>
                  <a:pt x="222" y="1615"/>
                  <a:pt x="269" y="1615"/>
                </a:cubicBezTo>
                <a:lnTo>
                  <a:pt x="4375" y="1614"/>
                </a:lnTo>
                <a:lnTo>
                  <a:pt x="4376" y="1615"/>
                </a:lnTo>
                <a:cubicBezTo>
                  <a:pt x="4423" y="1615"/>
                  <a:pt x="4469" y="1603"/>
                  <a:pt x="4510" y="1579"/>
                </a:cubicBezTo>
                <a:cubicBezTo>
                  <a:pt x="4551" y="1555"/>
                  <a:pt x="4585" y="1521"/>
                  <a:pt x="4609" y="1480"/>
                </a:cubicBezTo>
                <a:cubicBezTo>
                  <a:pt x="4633" y="1439"/>
                  <a:pt x="4645" y="1393"/>
                  <a:pt x="4645" y="1346"/>
                </a:cubicBezTo>
                <a:lnTo>
                  <a:pt x="4645" y="269"/>
                </a:lnTo>
                <a:lnTo>
                  <a:pt x="4645" y="269"/>
                </a:lnTo>
                <a:lnTo>
                  <a:pt x="4645" y="269"/>
                </a:lnTo>
                <a:cubicBezTo>
                  <a:pt x="4645" y="222"/>
                  <a:pt x="4633" y="176"/>
                  <a:pt x="4609" y="135"/>
                </a:cubicBezTo>
                <a:cubicBezTo>
                  <a:pt x="4585" y="94"/>
                  <a:pt x="4551" y="60"/>
                  <a:pt x="4510" y="36"/>
                </a:cubicBezTo>
                <a:cubicBezTo>
                  <a:pt x="4469" y="12"/>
                  <a:pt x="4423" y="0"/>
                  <a:pt x="4376" y="0"/>
                </a:cubicBezTo>
                <a:lnTo>
                  <a:pt x="269" y="0"/>
                </a:lnTo>
              </a:path>
            </a:pathLst>
          </a:custGeom>
          <a:solidFill>
            <a:srgbClr val="5670A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9" name="CustomShape 11"/>
          <p:cNvSpPr/>
          <p:nvPr/>
        </p:nvSpPr>
        <p:spPr>
          <a:xfrm>
            <a:off x="9637231" y="2963771"/>
            <a:ext cx="1671480" cy="579240"/>
          </a:xfrm>
          <a:custGeom>
            <a:avLst/>
            <a:gdLst/>
            <a:ahLst/>
            <a:cxnLst/>
            <a:rect l="0" t="0" r="r" b="b"/>
            <a:pathLst>
              <a:path w="4645" h="1611">
                <a:moveTo>
                  <a:pt x="268" y="0"/>
                </a:moveTo>
                <a:lnTo>
                  <a:pt x="268" y="0"/>
                </a:lnTo>
                <a:cubicBezTo>
                  <a:pt x="221" y="0"/>
                  <a:pt x="175" y="12"/>
                  <a:pt x="134" y="36"/>
                </a:cubicBezTo>
                <a:cubicBezTo>
                  <a:pt x="93" y="60"/>
                  <a:pt x="60" y="93"/>
                  <a:pt x="36" y="134"/>
                </a:cubicBezTo>
                <a:cubicBezTo>
                  <a:pt x="12" y="175"/>
                  <a:pt x="0" y="221"/>
                  <a:pt x="0" y="268"/>
                </a:cubicBezTo>
                <a:lnTo>
                  <a:pt x="0" y="1341"/>
                </a:lnTo>
                <a:lnTo>
                  <a:pt x="0" y="1342"/>
                </a:lnTo>
                <a:cubicBezTo>
                  <a:pt x="0" y="1389"/>
                  <a:pt x="12" y="1435"/>
                  <a:pt x="36" y="1476"/>
                </a:cubicBezTo>
                <a:cubicBezTo>
                  <a:pt x="60" y="1517"/>
                  <a:pt x="93" y="1550"/>
                  <a:pt x="134" y="1574"/>
                </a:cubicBezTo>
                <a:cubicBezTo>
                  <a:pt x="175" y="1598"/>
                  <a:pt x="221" y="1610"/>
                  <a:pt x="268" y="1610"/>
                </a:cubicBezTo>
                <a:lnTo>
                  <a:pt x="4375" y="1610"/>
                </a:lnTo>
                <a:lnTo>
                  <a:pt x="4376" y="1610"/>
                </a:lnTo>
                <a:cubicBezTo>
                  <a:pt x="4423" y="1610"/>
                  <a:pt x="4469" y="1598"/>
                  <a:pt x="4510" y="1574"/>
                </a:cubicBezTo>
                <a:cubicBezTo>
                  <a:pt x="4551" y="1550"/>
                  <a:pt x="4584" y="1517"/>
                  <a:pt x="4608" y="1476"/>
                </a:cubicBezTo>
                <a:cubicBezTo>
                  <a:pt x="4632" y="1435"/>
                  <a:pt x="4644" y="1389"/>
                  <a:pt x="4644" y="1342"/>
                </a:cubicBezTo>
                <a:lnTo>
                  <a:pt x="4644" y="268"/>
                </a:lnTo>
                <a:lnTo>
                  <a:pt x="4644" y="268"/>
                </a:lnTo>
                <a:lnTo>
                  <a:pt x="4644" y="268"/>
                </a:lnTo>
                <a:cubicBezTo>
                  <a:pt x="4644" y="221"/>
                  <a:pt x="4632" y="175"/>
                  <a:pt x="4608" y="134"/>
                </a:cubicBezTo>
                <a:cubicBezTo>
                  <a:pt x="4584" y="93"/>
                  <a:pt x="4551" y="60"/>
                  <a:pt x="4510" y="36"/>
                </a:cubicBezTo>
                <a:cubicBezTo>
                  <a:pt x="4469" y="12"/>
                  <a:pt x="4423" y="0"/>
                  <a:pt x="4376" y="0"/>
                </a:cubicBezTo>
                <a:lnTo>
                  <a:pt x="268" y="0"/>
                </a:lnTo>
              </a:path>
            </a:pathLst>
          </a:custGeom>
          <a:solidFill>
            <a:srgbClr val="5670A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12"/>
          <p:cNvSpPr/>
          <p:nvPr/>
        </p:nvSpPr>
        <p:spPr>
          <a:xfrm>
            <a:off x="544522" y="2940840"/>
            <a:ext cx="1671480" cy="579240"/>
          </a:xfrm>
          <a:custGeom>
            <a:avLst/>
            <a:gdLst/>
            <a:ahLst/>
            <a:cxnLst/>
            <a:rect l="0" t="0" r="r" b="b"/>
            <a:pathLst>
              <a:path w="4645" h="1611">
                <a:moveTo>
                  <a:pt x="268" y="0"/>
                </a:moveTo>
                <a:lnTo>
                  <a:pt x="268" y="0"/>
                </a:lnTo>
                <a:cubicBezTo>
                  <a:pt x="221" y="0"/>
                  <a:pt x="175" y="12"/>
                  <a:pt x="134" y="36"/>
                </a:cubicBezTo>
                <a:cubicBezTo>
                  <a:pt x="93" y="60"/>
                  <a:pt x="60" y="93"/>
                  <a:pt x="36" y="134"/>
                </a:cubicBezTo>
                <a:cubicBezTo>
                  <a:pt x="12" y="175"/>
                  <a:pt x="0" y="221"/>
                  <a:pt x="0" y="268"/>
                </a:cubicBezTo>
                <a:lnTo>
                  <a:pt x="0" y="1341"/>
                </a:lnTo>
                <a:lnTo>
                  <a:pt x="0" y="1342"/>
                </a:lnTo>
                <a:cubicBezTo>
                  <a:pt x="0" y="1389"/>
                  <a:pt x="12" y="1435"/>
                  <a:pt x="36" y="1476"/>
                </a:cubicBezTo>
                <a:cubicBezTo>
                  <a:pt x="60" y="1517"/>
                  <a:pt x="93" y="1550"/>
                  <a:pt x="134" y="1574"/>
                </a:cubicBezTo>
                <a:cubicBezTo>
                  <a:pt x="175" y="1598"/>
                  <a:pt x="221" y="1610"/>
                  <a:pt x="268" y="1610"/>
                </a:cubicBezTo>
                <a:lnTo>
                  <a:pt x="4375" y="1610"/>
                </a:lnTo>
                <a:lnTo>
                  <a:pt x="4376" y="1610"/>
                </a:lnTo>
                <a:cubicBezTo>
                  <a:pt x="4423" y="1610"/>
                  <a:pt x="4469" y="1598"/>
                  <a:pt x="4510" y="1574"/>
                </a:cubicBezTo>
                <a:cubicBezTo>
                  <a:pt x="4551" y="1550"/>
                  <a:pt x="4584" y="1517"/>
                  <a:pt x="4608" y="1476"/>
                </a:cubicBezTo>
                <a:cubicBezTo>
                  <a:pt x="4632" y="1435"/>
                  <a:pt x="4644" y="1389"/>
                  <a:pt x="4644" y="1342"/>
                </a:cubicBezTo>
                <a:lnTo>
                  <a:pt x="4644" y="268"/>
                </a:lnTo>
                <a:lnTo>
                  <a:pt x="4644" y="268"/>
                </a:lnTo>
                <a:lnTo>
                  <a:pt x="4644" y="268"/>
                </a:lnTo>
                <a:cubicBezTo>
                  <a:pt x="4644" y="221"/>
                  <a:pt x="4632" y="175"/>
                  <a:pt x="4608" y="134"/>
                </a:cubicBezTo>
                <a:cubicBezTo>
                  <a:pt x="4584" y="93"/>
                  <a:pt x="4551" y="60"/>
                  <a:pt x="4510" y="36"/>
                </a:cubicBezTo>
                <a:cubicBezTo>
                  <a:pt x="4469" y="12"/>
                  <a:pt x="4423" y="0"/>
                  <a:pt x="4376" y="0"/>
                </a:cubicBezTo>
                <a:lnTo>
                  <a:pt x="268" y="0"/>
                </a:lnTo>
              </a:path>
            </a:pathLst>
          </a:custGeom>
          <a:solidFill>
            <a:srgbClr val="5670A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1" name="CustomShape 13"/>
          <p:cNvSpPr/>
          <p:nvPr/>
        </p:nvSpPr>
        <p:spPr>
          <a:xfrm>
            <a:off x="2438280" y="1194227"/>
            <a:ext cx="7315200" cy="7100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ctr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MX" sz="4000" b="1" spc="-1" dirty="0">
                <a:solidFill>
                  <a:srgbClr val="5A5A5C"/>
                </a:solidFill>
                <a:latin typeface="Futura Md BT"/>
              </a:rPr>
              <a:t>NORMATIVIDAD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CustomShape 14"/>
          <p:cNvSpPr/>
          <p:nvPr/>
        </p:nvSpPr>
        <p:spPr>
          <a:xfrm>
            <a:off x="81973" y="3610080"/>
            <a:ext cx="2606906" cy="1329789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>
            <a:spAutoFit/>
          </a:bodyPr>
          <a:lstStyle/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000" b="0" strike="noStrike" spc="-1" dirty="0">
                <a:solidFill>
                  <a:srgbClr val="5A5A5C"/>
                </a:solidFill>
                <a:latin typeface="Myriad Arabic"/>
                <a:ea typeface="Myriad Arabic"/>
              </a:rPr>
              <a:t>Organización y administraci</a:t>
            </a:r>
            <a:r>
              <a:rPr lang="es-MX" sz="2000" spc="-1" dirty="0">
                <a:solidFill>
                  <a:srgbClr val="5A5A5C"/>
                </a:solidFill>
                <a:latin typeface="Myriad Arabic"/>
                <a:ea typeface="Myriad Arabic"/>
              </a:rPr>
              <a:t>ón del Sistema General de Riesgos Profesionales</a:t>
            </a: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CustomShape 15"/>
          <p:cNvSpPr/>
          <p:nvPr/>
        </p:nvSpPr>
        <p:spPr>
          <a:xfrm>
            <a:off x="496674" y="2921963"/>
            <a:ext cx="1684394" cy="58695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CO" sz="1600" b="1" spc="-1" dirty="0">
                <a:solidFill>
                  <a:srgbClr val="FFFFFF"/>
                </a:solidFill>
                <a:latin typeface="Futura Md BT"/>
              </a:rPr>
              <a:t>Decreto 1295 de 1994</a:t>
            </a:r>
            <a:endParaRPr lang="en-US" sz="16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CustomShape 16"/>
          <p:cNvSpPr/>
          <p:nvPr/>
        </p:nvSpPr>
        <p:spPr>
          <a:xfrm>
            <a:off x="9471691" y="2956653"/>
            <a:ext cx="1912768" cy="58695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CO" sz="1600" b="1" strike="noStrike" spc="-1" dirty="0">
                <a:solidFill>
                  <a:srgbClr val="FFFFFF"/>
                </a:solidFill>
                <a:latin typeface="Futura Md BT"/>
              </a:rPr>
              <a:t>Resolución 0312 de 2019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CustomShape 17"/>
          <p:cNvSpPr/>
          <p:nvPr/>
        </p:nvSpPr>
        <p:spPr>
          <a:xfrm>
            <a:off x="6287963" y="2959614"/>
            <a:ext cx="1845008" cy="58695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CO" sz="1600" b="1" strike="noStrike" spc="-1" dirty="0">
                <a:solidFill>
                  <a:srgbClr val="FFFFFF"/>
                </a:solidFill>
                <a:latin typeface="Futura Md BT"/>
              </a:rPr>
              <a:t>Decreto 1072 de 2015</a:t>
            </a:r>
            <a:endParaRPr lang="en-US" sz="16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Line 18"/>
          <p:cNvSpPr/>
          <p:nvPr/>
        </p:nvSpPr>
        <p:spPr>
          <a:xfrm flipH="1">
            <a:off x="2832051" y="2916563"/>
            <a:ext cx="28440" cy="2489400"/>
          </a:xfrm>
          <a:prstGeom prst="line">
            <a:avLst/>
          </a:prstGeom>
          <a:ln w="6480" cap="sq">
            <a:solidFill>
              <a:srgbClr val="AFABAB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7" name="Line 19"/>
          <p:cNvSpPr/>
          <p:nvPr/>
        </p:nvSpPr>
        <p:spPr>
          <a:xfrm flipH="1">
            <a:off x="8731379" y="2887450"/>
            <a:ext cx="28440" cy="2489040"/>
          </a:xfrm>
          <a:prstGeom prst="line">
            <a:avLst/>
          </a:prstGeom>
          <a:ln w="6480" cap="sq">
            <a:solidFill>
              <a:srgbClr val="AFABAB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8" name="CustomShape 20"/>
          <p:cNvSpPr/>
          <p:nvPr/>
        </p:nvSpPr>
        <p:spPr>
          <a:xfrm>
            <a:off x="6139373" y="3700772"/>
            <a:ext cx="2394640" cy="2341283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>
            <a:spAutoFit/>
          </a:bodyPr>
          <a:lstStyle/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000" spc="-1" dirty="0">
                <a:solidFill>
                  <a:srgbClr val="5A5A5C"/>
                </a:solidFill>
                <a:latin typeface="Myriad Arabic"/>
              </a:rPr>
              <a:t>Compilación de normas del sector Trabajo. </a:t>
            </a:r>
          </a:p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000" b="0" strike="noStrike" spc="-1" dirty="0">
                <a:solidFill>
                  <a:srgbClr val="5A5A5C"/>
                </a:solidFill>
                <a:latin typeface="Myriad Arabic"/>
              </a:rPr>
              <a:t>Capitulo 6. </a:t>
            </a:r>
          </a:p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000" spc="-1" dirty="0">
                <a:solidFill>
                  <a:srgbClr val="5A5A5C"/>
                </a:solidFill>
                <a:latin typeface="Myriad Arabic"/>
              </a:rPr>
              <a:t>Art. 2.2.4.6.1 – 2.2.4.6.42</a:t>
            </a: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CustomShape 21"/>
          <p:cNvSpPr/>
          <p:nvPr/>
        </p:nvSpPr>
        <p:spPr>
          <a:xfrm>
            <a:off x="9067917" y="3696769"/>
            <a:ext cx="2824973" cy="13256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>
            <a:spAutoFit/>
          </a:bodyPr>
          <a:lstStyle/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000" b="0" strike="noStrike" spc="-1" dirty="0">
                <a:solidFill>
                  <a:srgbClr val="5A5A5C"/>
                </a:solidFill>
                <a:latin typeface="Myriad Arabic"/>
                <a:ea typeface="Myriad Arabic"/>
              </a:rPr>
              <a:t>Estándares mínimos del SG-SST, de acuerdo al número de trabajadores y nivel de riesgo</a:t>
            </a: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CustomShape 12">
            <a:extLst>
              <a:ext uri="{FF2B5EF4-FFF2-40B4-BE49-F238E27FC236}">
                <a16:creationId xmlns:a16="http://schemas.microsoft.com/office/drawing/2014/main" id="{67C4727E-34B9-4076-9040-6F11729D2119}"/>
              </a:ext>
            </a:extLst>
          </p:cNvPr>
          <p:cNvSpPr/>
          <p:nvPr/>
        </p:nvSpPr>
        <p:spPr>
          <a:xfrm>
            <a:off x="3424244" y="2940840"/>
            <a:ext cx="1671480" cy="579240"/>
          </a:xfrm>
          <a:custGeom>
            <a:avLst/>
            <a:gdLst/>
            <a:ahLst/>
            <a:cxnLst/>
            <a:rect l="0" t="0" r="r" b="b"/>
            <a:pathLst>
              <a:path w="4645" h="1611">
                <a:moveTo>
                  <a:pt x="268" y="0"/>
                </a:moveTo>
                <a:lnTo>
                  <a:pt x="268" y="0"/>
                </a:lnTo>
                <a:cubicBezTo>
                  <a:pt x="221" y="0"/>
                  <a:pt x="175" y="12"/>
                  <a:pt x="134" y="36"/>
                </a:cubicBezTo>
                <a:cubicBezTo>
                  <a:pt x="93" y="60"/>
                  <a:pt x="60" y="93"/>
                  <a:pt x="36" y="134"/>
                </a:cubicBezTo>
                <a:cubicBezTo>
                  <a:pt x="12" y="175"/>
                  <a:pt x="0" y="221"/>
                  <a:pt x="0" y="268"/>
                </a:cubicBezTo>
                <a:lnTo>
                  <a:pt x="0" y="1341"/>
                </a:lnTo>
                <a:lnTo>
                  <a:pt x="0" y="1342"/>
                </a:lnTo>
                <a:cubicBezTo>
                  <a:pt x="0" y="1389"/>
                  <a:pt x="12" y="1435"/>
                  <a:pt x="36" y="1476"/>
                </a:cubicBezTo>
                <a:cubicBezTo>
                  <a:pt x="60" y="1517"/>
                  <a:pt x="93" y="1550"/>
                  <a:pt x="134" y="1574"/>
                </a:cubicBezTo>
                <a:cubicBezTo>
                  <a:pt x="175" y="1598"/>
                  <a:pt x="221" y="1610"/>
                  <a:pt x="268" y="1610"/>
                </a:cubicBezTo>
                <a:lnTo>
                  <a:pt x="4375" y="1610"/>
                </a:lnTo>
                <a:lnTo>
                  <a:pt x="4376" y="1610"/>
                </a:lnTo>
                <a:cubicBezTo>
                  <a:pt x="4423" y="1610"/>
                  <a:pt x="4469" y="1598"/>
                  <a:pt x="4510" y="1574"/>
                </a:cubicBezTo>
                <a:cubicBezTo>
                  <a:pt x="4551" y="1550"/>
                  <a:pt x="4584" y="1517"/>
                  <a:pt x="4608" y="1476"/>
                </a:cubicBezTo>
                <a:cubicBezTo>
                  <a:pt x="4632" y="1435"/>
                  <a:pt x="4644" y="1389"/>
                  <a:pt x="4644" y="1342"/>
                </a:cubicBezTo>
                <a:lnTo>
                  <a:pt x="4644" y="268"/>
                </a:lnTo>
                <a:lnTo>
                  <a:pt x="4644" y="268"/>
                </a:lnTo>
                <a:lnTo>
                  <a:pt x="4644" y="268"/>
                </a:lnTo>
                <a:cubicBezTo>
                  <a:pt x="4644" y="221"/>
                  <a:pt x="4632" y="175"/>
                  <a:pt x="4608" y="134"/>
                </a:cubicBezTo>
                <a:cubicBezTo>
                  <a:pt x="4584" y="93"/>
                  <a:pt x="4551" y="60"/>
                  <a:pt x="4510" y="36"/>
                </a:cubicBezTo>
                <a:cubicBezTo>
                  <a:pt x="4469" y="12"/>
                  <a:pt x="4423" y="0"/>
                  <a:pt x="4376" y="0"/>
                </a:cubicBezTo>
                <a:lnTo>
                  <a:pt x="268" y="0"/>
                </a:lnTo>
              </a:path>
            </a:pathLst>
          </a:custGeom>
          <a:solidFill>
            <a:srgbClr val="5670A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pPr algn="ctr"/>
            <a:r>
              <a:rPr lang="es-ES" b="1" dirty="0">
                <a:solidFill>
                  <a:schemeClr val="bg1"/>
                </a:solidFill>
              </a:rPr>
              <a:t>Ley 1562 de 2012</a:t>
            </a:r>
            <a:endParaRPr lang="es-CO" b="1" dirty="0">
              <a:solidFill>
                <a:schemeClr val="bg1"/>
              </a:solidFill>
            </a:endParaRPr>
          </a:p>
        </p:txBody>
      </p:sp>
      <p:sp>
        <p:nvSpPr>
          <p:cNvPr id="28" name="CustomShape 14"/>
          <p:cNvSpPr/>
          <p:nvPr/>
        </p:nvSpPr>
        <p:spPr>
          <a:xfrm>
            <a:off x="3057518" y="3710160"/>
            <a:ext cx="2606906" cy="837346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>
            <a:spAutoFit/>
          </a:bodyPr>
          <a:lstStyle/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000" spc="-1" dirty="0">
                <a:solidFill>
                  <a:srgbClr val="5A5A5C"/>
                </a:solidFill>
                <a:latin typeface="Myriad Arabic"/>
              </a:rPr>
              <a:t>Modificación del Sistema General de Riesgos Laborales</a:t>
            </a: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Line 18"/>
          <p:cNvSpPr/>
          <p:nvPr/>
        </p:nvSpPr>
        <p:spPr>
          <a:xfrm flipH="1">
            <a:off x="5807596" y="3016643"/>
            <a:ext cx="28440" cy="2489400"/>
          </a:xfrm>
          <a:prstGeom prst="line">
            <a:avLst/>
          </a:prstGeom>
          <a:ln w="6480" cap="sq">
            <a:solidFill>
              <a:srgbClr val="AFABAB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adroTexto 1"/>
          <p:cNvSpPr txBox="1"/>
          <p:nvPr/>
        </p:nvSpPr>
        <p:spPr>
          <a:xfrm>
            <a:off x="2952309" y="4827600"/>
            <a:ext cx="11885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Programa Salud Ocupacional</a:t>
            </a:r>
            <a:endParaRPr lang="es-CO" sz="1400" dirty="0"/>
          </a:p>
        </p:txBody>
      </p:sp>
      <p:sp>
        <p:nvSpPr>
          <p:cNvPr id="31" name="CuadroTexto 30"/>
          <p:cNvSpPr txBox="1"/>
          <p:nvPr/>
        </p:nvSpPr>
        <p:spPr>
          <a:xfrm>
            <a:off x="4441371" y="4827600"/>
            <a:ext cx="11885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Sistema de Gestión SST</a:t>
            </a:r>
            <a:endParaRPr lang="es-CO" sz="1400" dirty="0"/>
          </a:p>
        </p:txBody>
      </p:sp>
      <p:sp>
        <p:nvSpPr>
          <p:cNvPr id="3" name="Flecha derecha 2"/>
          <p:cNvSpPr/>
          <p:nvPr/>
        </p:nvSpPr>
        <p:spPr>
          <a:xfrm>
            <a:off x="4107128" y="5024884"/>
            <a:ext cx="453824" cy="2703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272632" y="5601471"/>
            <a:ext cx="552958" cy="560418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729044" y="5620592"/>
            <a:ext cx="648209" cy="605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004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10083960" y="4827600"/>
            <a:ext cx="2108160" cy="2035080"/>
          </a:xfrm>
          <a:custGeom>
            <a:avLst/>
            <a:gdLst/>
            <a:ahLst/>
            <a:cxnLst/>
            <a:rect l="l" t="t" r="r" b="b"/>
            <a:pathLst>
              <a:path w="2108719" h="2034074">
                <a:moveTo>
                  <a:pt x="2108719" y="0"/>
                </a:moveTo>
                <a:lnTo>
                  <a:pt x="2108719" y="2015412"/>
                </a:lnTo>
                <a:lnTo>
                  <a:pt x="0" y="2034074"/>
                </a:lnTo>
                <a:lnTo>
                  <a:pt x="2108719" y="0"/>
                </a:lnTo>
                <a:close/>
              </a:path>
            </a:pathLst>
          </a:custGeom>
          <a:solidFill>
            <a:srgbClr val="C35C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" name="CustomShape 2"/>
          <p:cNvSpPr/>
          <p:nvPr/>
        </p:nvSpPr>
        <p:spPr>
          <a:xfrm>
            <a:off x="6070680" y="5881680"/>
            <a:ext cx="6121440" cy="1008000"/>
          </a:xfrm>
          <a:custGeom>
            <a:avLst/>
            <a:gdLst/>
            <a:ahLst/>
            <a:cxnLst/>
            <a:rect l="l" t="t" r="r" b="b"/>
            <a:pathLst>
              <a:path w="6120882" h="1007707">
                <a:moveTo>
                  <a:pt x="0" y="989045"/>
                </a:moveTo>
                <a:lnTo>
                  <a:pt x="6120882" y="0"/>
                </a:lnTo>
                <a:lnTo>
                  <a:pt x="6120882" y="1007707"/>
                </a:lnTo>
                <a:lnTo>
                  <a:pt x="0" y="989045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" name="CustomShape 3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4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CustomShape 5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6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" name="CustomShape 7"/>
          <p:cNvSpPr/>
          <p:nvPr/>
        </p:nvSpPr>
        <p:spPr>
          <a:xfrm>
            <a:off x="8285040" y="5430960"/>
            <a:ext cx="3918240" cy="1455480"/>
          </a:xfrm>
          <a:custGeom>
            <a:avLst/>
            <a:gdLst/>
            <a:ahLst/>
            <a:cxnLst/>
            <a:rect l="l" t="t" r="r" b="b"/>
            <a:pathLst>
              <a:path w="3918857" h="1455576">
                <a:moveTo>
                  <a:pt x="3918857" y="0"/>
                </a:moveTo>
                <a:lnTo>
                  <a:pt x="0" y="1455576"/>
                </a:lnTo>
                <a:lnTo>
                  <a:pt x="3900196" y="1455576"/>
                </a:lnTo>
                <a:lnTo>
                  <a:pt x="3918857" y="0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8"/>
          <p:cNvSpPr/>
          <p:nvPr/>
        </p:nvSpPr>
        <p:spPr>
          <a:xfrm>
            <a:off x="8002440" y="5919840"/>
            <a:ext cx="1530360" cy="969840"/>
          </a:xfrm>
          <a:custGeom>
            <a:avLst/>
            <a:gdLst/>
            <a:ahLst/>
            <a:cxnLst/>
            <a:rect l="l" t="t" r="r" b="b"/>
            <a:pathLst>
              <a:path w="1530220" h="970384">
                <a:moveTo>
                  <a:pt x="0" y="951722"/>
                </a:moveTo>
                <a:lnTo>
                  <a:pt x="970383" y="0"/>
                </a:lnTo>
                <a:lnTo>
                  <a:pt x="1530220" y="970384"/>
                </a:lnTo>
                <a:lnTo>
                  <a:pt x="0" y="951722"/>
                </a:lnTo>
                <a:close/>
              </a:path>
            </a:pathLst>
          </a:custGeom>
          <a:gradFill rotWithShape="0">
            <a:gsLst>
              <a:gs pos="0">
                <a:srgbClr val="DB8A2E"/>
              </a:gs>
              <a:gs pos="100000">
                <a:srgbClr val="D07C29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5" name="Imagen 25"/>
          <p:cNvPicPr/>
          <p:nvPr/>
        </p:nvPicPr>
        <p:blipFill>
          <a:blip r:embed="rId3"/>
          <a:stretch/>
        </p:blipFill>
        <p:spPr>
          <a:xfrm>
            <a:off x="7129440" y="-15840"/>
            <a:ext cx="4962600" cy="2479680"/>
          </a:xfrm>
          <a:prstGeom prst="rect">
            <a:avLst/>
          </a:prstGeom>
          <a:ln>
            <a:noFill/>
          </a:ln>
        </p:spPr>
      </p:pic>
      <p:pic>
        <p:nvPicPr>
          <p:cNvPr id="106" name="Imagen 26"/>
          <p:cNvPicPr/>
          <p:nvPr/>
        </p:nvPicPr>
        <p:blipFill>
          <a:blip r:embed="rId4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07" name="CustomShape 9"/>
          <p:cNvSpPr/>
          <p:nvPr/>
        </p:nvSpPr>
        <p:spPr>
          <a:xfrm>
            <a:off x="8583480" y="5257800"/>
            <a:ext cx="3614760" cy="1620720"/>
          </a:xfrm>
          <a:custGeom>
            <a:avLst/>
            <a:gdLst/>
            <a:ahLst/>
            <a:cxnLst/>
            <a:rect l="l" t="t" r="r" b="b"/>
            <a:pathLst>
              <a:path w="3616036" h="1620982">
                <a:moveTo>
                  <a:pt x="0" y="1620982"/>
                </a:moveTo>
                <a:lnTo>
                  <a:pt x="3616036" y="1620982"/>
                </a:lnTo>
                <a:lnTo>
                  <a:pt x="3616036" y="623455"/>
                </a:lnTo>
                <a:lnTo>
                  <a:pt x="2784764" y="0"/>
                </a:lnTo>
                <a:lnTo>
                  <a:pt x="0" y="1620982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8" name="CustomShape 10"/>
          <p:cNvSpPr/>
          <p:nvPr/>
        </p:nvSpPr>
        <p:spPr>
          <a:xfrm>
            <a:off x="5135400" y="2957400"/>
            <a:ext cx="1671840" cy="581040"/>
          </a:xfrm>
          <a:custGeom>
            <a:avLst/>
            <a:gdLst/>
            <a:ahLst/>
            <a:cxnLst/>
            <a:rect l="0" t="0" r="r" b="b"/>
            <a:pathLst>
              <a:path w="4646" h="1616">
                <a:moveTo>
                  <a:pt x="269" y="0"/>
                </a:moveTo>
                <a:lnTo>
                  <a:pt x="269" y="0"/>
                </a:lnTo>
                <a:cubicBezTo>
                  <a:pt x="222" y="0"/>
                  <a:pt x="176" y="12"/>
                  <a:pt x="135" y="36"/>
                </a:cubicBezTo>
                <a:cubicBezTo>
                  <a:pt x="94" y="60"/>
                  <a:pt x="60" y="94"/>
                  <a:pt x="36" y="135"/>
                </a:cubicBezTo>
                <a:cubicBezTo>
                  <a:pt x="12" y="176"/>
                  <a:pt x="0" y="222"/>
                  <a:pt x="0" y="269"/>
                </a:cubicBezTo>
                <a:lnTo>
                  <a:pt x="0" y="1345"/>
                </a:lnTo>
                <a:lnTo>
                  <a:pt x="0" y="1346"/>
                </a:lnTo>
                <a:cubicBezTo>
                  <a:pt x="0" y="1393"/>
                  <a:pt x="12" y="1439"/>
                  <a:pt x="36" y="1480"/>
                </a:cubicBezTo>
                <a:cubicBezTo>
                  <a:pt x="60" y="1521"/>
                  <a:pt x="94" y="1555"/>
                  <a:pt x="135" y="1579"/>
                </a:cubicBezTo>
                <a:cubicBezTo>
                  <a:pt x="176" y="1603"/>
                  <a:pt x="222" y="1615"/>
                  <a:pt x="269" y="1615"/>
                </a:cubicBezTo>
                <a:lnTo>
                  <a:pt x="4375" y="1614"/>
                </a:lnTo>
                <a:lnTo>
                  <a:pt x="4376" y="1615"/>
                </a:lnTo>
                <a:cubicBezTo>
                  <a:pt x="4423" y="1615"/>
                  <a:pt x="4469" y="1603"/>
                  <a:pt x="4510" y="1579"/>
                </a:cubicBezTo>
                <a:cubicBezTo>
                  <a:pt x="4551" y="1555"/>
                  <a:pt x="4585" y="1521"/>
                  <a:pt x="4609" y="1480"/>
                </a:cubicBezTo>
                <a:cubicBezTo>
                  <a:pt x="4633" y="1439"/>
                  <a:pt x="4645" y="1393"/>
                  <a:pt x="4645" y="1346"/>
                </a:cubicBezTo>
                <a:lnTo>
                  <a:pt x="4645" y="269"/>
                </a:lnTo>
                <a:lnTo>
                  <a:pt x="4645" y="269"/>
                </a:lnTo>
                <a:lnTo>
                  <a:pt x="4645" y="269"/>
                </a:lnTo>
                <a:cubicBezTo>
                  <a:pt x="4645" y="222"/>
                  <a:pt x="4633" y="176"/>
                  <a:pt x="4609" y="135"/>
                </a:cubicBezTo>
                <a:cubicBezTo>
                  <a:pt x="4585" y="94"/>
                  <a:pt x="4551" y="60"/>
                  <a:pt x="4510" y="36"/>
                </a:cubicBezTo>
                <a:cubicBezTo>
                  <a:pt x="4469" y="12"/>
                  <a:pt x="4423" y="0"/>
                  <a:pt x="4376" y="0"/>
                </a:cubicBezTo>
                <a:lnTo>
                  <a:pt x="269" y="0"/>
                </a:lnTo>
              </a:path>
            </a:pathLst>
          </a:custGeom>
          <a:solidFill>
            <a:srgbClr val="5670A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9" name="CustomShape 11"/>
          <p:cNvSpPr/>
          <p:nvPr/>
        </p:nvSpPr>
        <p:spPr>
          <a:xfrm>
            <a:off x="8562960" y="2935440"/>
            <a:ext cx="1671480" cy="579240"/>
          </a:xfrm>
          <a:custGeom>
            <a:avLst/>
            <a:gdLst/>
            <a:ahLst/>
            <a:cxnLst/>
            <a:rect l="0" t="0" r="r" b="b"/>
            <a:pathLst>
              <a:path w="4645" h="1611">
                <a:moveTo>
                  <a:pt x="268" y="0"/>
                </a:moveTo>
                <a:lnTo>
                  <a:pt x="268" y="0"/>
                </a:lnTo>
                <a:cubicBezTo>
                  <a:pt x="221" y="0"/>
                  <a:pt x="175" y="12"/>
                  <a:pt x="134" y="36"/>
                </a:cubicBezTo>
                <a:cubicBezTo>
                  <a:pt x="93" y="60"/>
                  <a:pt x="60" y="93"/>
                  <a:pt x="36" y="134"/>
                </a:cubicBezTo>
                <a:cubicBezTo>
                  <a:pt x="12" y="175"/>
                  <a:pt x="0" y="221"/>
                  <a:pt x="0" y="268"/>
                </a:cubicBezTo>
                <a:lnTo>
                  <a:pt x="0" y="1341"/>
                </a:lnTo>
                <a:lnTo>
                  <a:pt x="0" y="1342"/>
                </a:lnTo>
                <a:cubicBezTo>
                  <a:pt x="0" y="1389"/>
                  <a:pt x="12" y="1435"/>
                  <a:pt x="36" y="1476"/>
                </a:cubicBezTo>
                <a:cubicBezTo>
                  <a:pt x="60" y="1517"/>
                  <a:pt x="93" y="1550"/>
                  <a:pt x="134" y="1574"/>
                </a:cubicBezTo>
                <a:cubicBezTo>
                  <a:pt x="175" y="1598"/>
                  <a:pt x="221" y="1610"/>
                  <a:pt x="268" y="1610"/>
                </a:cubicBezTo>
                <a:lnTo>
                  <a:pt x="4375" y="1610"/>
                </a:lnTo>
                <a:lnTo>
                  <a:pt x="4376" y="1610"/>
                </a:lnTo>
                <a:cubicBezTo>
                  <a:pt x="4423" y="1610"/>
                  <a:pt x="4469" y="1598"/>
                  <a:pt x="4510" y="1574"/>
                </a:cubicBezTo>
                <a:cubicBezTo>
                  <a:pt x="4551" y="1550"/>
                  <a:pt x="4584" y="1517"/>
                  <a:pt x="4608" y="1476"/>
                </a:cubicBezTo>
                <a:cubicBezTo>
                  <a:pt x="4632" y="1435"/>
                  <a:pt x="4644" y="1389"/>
                  <a:pt x="4644" y="1342"/>
                </a:cubicBezTo>
                <a:lnTo>
                  <a:pt x="4644" y="268"/>
                </a:lnTo>
                <a:lnTo>
                  <a:pt x="4644" y="268"/>
                </a:lnTo>
                <a:lnTo>
                  <a:pt x="4644" y="268"/>
                </a:lnTo>
                <a:cubicBezTo>
                  <a:pt x="4644" y="221"/>
                  <a:pt x="4632" y="175"/>
                  <a:pt x="4608" y="134"/>
                </a:cubicBezTo>
                <a:cubicBezTo>
                  <a:pt x="4584" y="93"/>
                  <a:pt x="4551" y="60"/>
                  <a:pt x="4510" y="36"/>
                </a:cubicBezTo>
                <a:cubicBezTo>
                  <a:pt x="4469" y="12"/>
                  <a:pt x="4423" y="0"/>
                  <a:pt x="4376" y="0"/>
                </a:cubicBezTo>
                <a:lnTo>
                  <a:pt x="268" y="0"/>
                </a:lnTo>
              </a:path>
            </a:pathLst>
          </a:custGeom>
          <a:solidFill>
            <a:srgbClr val="5670A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12"/>
          <p:cNvSpPr/>
          <p:nvPr/>
        </p:nvSpPr>
        <p:spPr>
          <a:xfrm>
            <a:off x="1724040" y="2935440"/>
            <a:ext cx="1671480" cy="579240"/>
          </a:xfrm>
          <a:custGeom>
            <a:avLst/>
            <a:gdLst/>
            <a:ahLst/>
            <a:cxnLst/>
            <a:rect l="0" t="0" r="r" b="b"/>
            <a:pathLst>
              <a:path w="4645" h="1611">
                <a:moveTo>
                  <a:pt x="268" y="0"/>
                </a:moveTo>
                <a:lnTo>
                  <a:pt x="268" y="0"/>
                </a:lnTo>
                <a:cubicBezTo>
                  <a:pt x="221" y="0"/>
                  <a:pt x="175" y="12"/>
                  <a:pt x="134" y="36"/>
                </a:cubicBezTo>
                <a:cubicBezTo>
                  <a:pt x="93" y="60"/>
                  <a:pt x="60" y="93"/>
                  <a:pt x="36" y="134"/>
                </a:cubicBezTo>
                <a:cubicBezTo>
                  <a:pt x="12" y="175"/>
                  <a:pt x="0" y="221"/>
                  <a:pt x="0" y="268"/>
                </a:cubicBezTo>
                <a:lnTo>
                  <a:pt x="0" y="1341"/>
                </a:lnTo>
                <a:lnTo>
                  <a:pt x="0" y="1342"/>
                </a:lnTo>
                <a:cubicBezTo>
                  <a:pt x="0" y="1389"/>
                  <a:pt x="12" y="1435"/>
                  <a:pt x="36" y="1476"/>
                </a:cubicBezTo>
                <a:cubicBezTo>
                  <a:pt x="60" y="1517"/>
                  <a:pt x="93" y="1550"/>
                  <a:pt x="134" y="1574"/>
                </a:cubicBezTo>
                <a:cubicBezTo>
                  <a:pt x="175" y="1598"/>
                  <a:pt x="221" y="1610"/>
                  <a:pt x="268" y="1610"/>
                </a:cubicBezTo>
                <a:lnTo>
                  <a:pt x="4375" y="1610"/>
                </a:lnTo>
                <a:lnTo>
                  <a:pt x="4376" y="1610"/>
                </a:lnTo>
                <a:cubicBezTo>
                  <a:pt x="4423" y="1610"/>
                  <a:pt x="4469" y="1598"/>
                  <a:pt x="4510" y="1574"/>
                </a:cubicBezTo>
                <a:cubicBezTo>
                  <a:pt x="4551" y="1550"/>
                  <a:pt x="4584" y="1517"/>
                  <a:pt x="4608" y="1476"/>
                </a:cubicBezTo>
                <a:cubicBezTo>
                  <a:pt x="4632" y="1435"/>
                  <a:pt x="4644" y="1389"/>
                  <a:pt x="4644" y="1342"/>
                </a:cubicBezTo>
                <a:lnTo>
                  <a:pt x="4644" y="268"/>
                </a:lnTo>
                <a:lnTo>
                  <a:pt x="4644" y="268"/>
                </a:lnTo>
                <a:lnTo>
                  <a:pt x="4644" y="268"/>
                </a:lnTo>
                <a:cubicBezTo>
                  <a:pt x="4644" y="221"/>
                  <a:pt x="4632" y="175"/>
                  <a:pt x="4608" y="134"/>
                </a:cubicBezTo>
                <a:cubicBezTo>
                  <a:pt x="4584" y="93"/>
                  <a:pt x="4551" y="60"/>
                  <a:pt x="4510" y="36"/>
                </a:cubicBezTo>
                <a:cubicBezTo>
                  <a:pt x="4469" y="12"/>
                  <a:pt x="4423" y="0"/>
                  <a:pt x="4376" y="0"/>
                </a:cubicBezTo>
                <a:lnTo>
                  <a:pt x="268" y="0"/>
                </a:lnTo>
              </a:path>
            </a:pathLst>
          </a:custGeom>
          <a:solidFill>
            <a:srgbClr val="5670A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1" name="CustomShape 13"/>
          <p:cNvSpPr/>
          <p:nvPr/>
        </p:nvSpPr>
        <p:spPr>
          <a:xfrm>
            <a:off x="2438280" y="1194227"/>
            <a:ext cx="7315200" cy="7100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ctr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CO" sz="4000" b="1" strike="noStrike" spc="-1" dirty="0">
                <a:solidFill>
                  <a:srgbClr val="5A5A5C"/>
                </a:solidFill>
                <a:latin typeface="Futura Md BT"/>
              </a:rPr>
              <a:t>ASPECTOS GENERALES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CustomShape 14"/>
          <p:cNvSpPr/>
          <p:nvPr/>
        </p:nvSpPr>
        <p:spPr>
          <a:xfrm>
            <a:off x="1014480" y="3610080"/>
            <a:ext cx="3214800" cy="1350242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>
            <a:spAutoFit/>
          </a:bodyPr>
          <a:lstStyle/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400" spc="-1" dirty="0">
                <a:solidFill>
                  <a:srgbClr val="5A5A5C"/>
                </a:solidFill>
                <a:latin typeface="Myriad Arabic"/>
              </a:rPr>
              <a:t>Proceso lógico por etapas, basado en la mejora continua</a:t>
            </a: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CustomShape 15"/>
          <p:cNvSpPr/>
          <p:nvPr/>
        </p:nvSpPr>
        <p:spPr>
          <a:xfrm>
            <a:off x="1824026" y="2982960"/>
            <a:ext cx="1595350" cy="52540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CO" sz="2800" b="1" strike="noStrike" spc="-1" dirty="0">
                <a:solidFill>
                  <a:srgbClr val="FFFFFF"/>
                </a:solidFill>
                <a:latin typeface="Futura Md BT"/>
              </a:rPr>
              <a:t>SG-SST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CustomShape 16"/>
          <p:cNvSpPr/>
          <p:nvPr/>
        </p:nvSpPr>
        <p:spPr>
          <a:xfrm>
            <a:off x="8433123" y="2982960"/>
            <a:ext cx="1908770" cy="52540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CO" sz="2800" b="1" strike="noStrike" spc="-1" dirty="0">
                <a:solidFill>
                  <a:srgbClr val="FFFFFF"/>
                </a:solidFill>
                <a:latin typeface="Futura Md BT"/>
              </a:rPr>
              <a:t>Liderado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CustomShape 17"/>
          <p:cNvSpPr/>
          <p:nvPr/>
        </p:nvSpPr>
        <p:spPr>
          <a:xfrm>
            <a:off x="5056310" y="2982960"/>
            <a:ext cx="1831826" cy="52540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MX" sz="2800" b="1" spc="-1" dirty="0">
                <a:solidFill>
                  <a:srgbClr val="FFFFFF"/>
                </a:solidFill>
                <a:latin typeface="Futura Md BT"/>
              </a:rPr>
              <a:t>Objetivo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Line 18"/>
          <p:cNvSpPr/>
          <p:nvPr/>
        </p:nvSpPr>
        <p:spPr>
          <a:xfrm flipH="1">
            <a:off x="4306680" y="2981160"/>
            <a:ext cx="28440" cy="2489400"/>
          </a:xfrm>
          <a:prstGeom prst="line">
            <a:avLst/>
          </a:prstGeom>
          <a:ln w="6480" cap="sq">
            <a:solidFill>
              <a:srgbClr val="AFABAB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7" name="Line 19"/>
          <p:cNvSpPr/>
          <p:nvPr/>
        </p:nvSpPr>
        <p:spPr>
          <a:xfrm flipH="1">
            <a:off x="7805520" y="2905200"/>
            <a:ext cx="28440" cy="2489040"/>
          </a:xfrm>
          <a:prstGeom prst="line">
            <a:avLst/>
          </a:prstGeom>
          <a:ln w="6480" cap="sq">
            <a:solidFill>
              <a:srgbClr val="AFABAB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8" name="CustomShape 20"/>
          <p:cNvSpPr/>
          <p:nvPr/>
        </p:nvSpPr>
        <p:spPr>
          <a:xfrm>
            <a:off x="4487760" y="3610080"/>
            <a:ext cx="3214800" cy="2467471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>
            <a:spAutoFit/>
          </a:bodyPr>
          <a:lstStyle/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400" b="0" strike="noStrike" spc="-1" dirty="0">
                <a:solidFill>
                  <a:srgbClr val="5A5A5C"/>
                </a:solidFill>
                <a:latin typeface="Myriad Arabic"/>
                <a:ea typeface="Myriad Arabic"/>
              </a:rPr>
              <a:t>Anticipar</a:t>
            </a:r>
            <a:r>
              <a:rPr lang="es-MX" sz="2400" spc="-1" dirty="0">
                <a:solidFill>
                  <a:srgbClr val="5A5A5C"/>
                </a:solidFill>
                <a:latin typeface="Myriad Arabic"/>
                <a:ea typeface="Myriad Arabic"/>
              </a:rPr>
              <a:t>, reconocer, evaluar y controlar los riesgos que puedan afectar la seguridad y la salud en el trabajo.</a:t>
            </a:r>
          </a:p>
          <a:p>
            <a:pPr algn="ctr">
              <a:lnSpc>
                <a:spcPct val="80000"/>
              </a:lnSpc>
              <a:spcBef>
                <a:spcPts val="1800"/>
              </a:spcBef>
            </a:pP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CustomShape 21"/>
          <p:cNvSpPr/>
          <p:nvPr/>
        </p:nvSpPr>
        <p:spPr>
          <a:xfrm>
            <a:off x="7986600" y="3610080"/>
            <a:ext cx="3214800" cy="1811907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>
            <a:spAutoFit/>
          </a:bodyPr>
          <a:lstStyle/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400" b="0" strike="noStrike" spc="-1" dirty="0">
                <a:solidFill>
                  <a:srgbClr val="5A5A5C"/>
                </a:solidFill>
                <a:latin typeface="Myriad Arabic"/>
                <a:ea typeface="Myriad Arabic"/>
              </a:rPr>
              <a:t>Empleador</a:t>
            </a:r>
          </a:p>
          <a:p>
            <a:pPr algn="ctr">
              <a:lnSpc>
                <a:spcPct val="80000"/>
              </a:lnSpc>
              <a:spcBef>
                <a:spcPts val="1800"/>
              </a:spcBef>
            </a:pPr>
            <a:endParaRPr lang="es-MX" sz="2400" spc="-1" dirty="0">
              <a:solidFill>
                <a:srgbClr val="5A5A5C"/>
              </a:solidFill>
              <a:latin typeface="Myriad Arabic"/>
            </a:endParaRPr>
          </a:p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400" b="0" strike="noStrike" spc="-1" dirty="0">
                <a:solidFill>
                  <a:srgbClr val="5A5A5C"/>
                </a:solidFill>
                <a:latin typeface="Myriad Arabic"/>
              </a:rPr>
              <a:t>Decreto 1072 de 2015</a:t>
            </a: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26" name="Picture 2" descr="Procedimiento lógico y por etapas para la mejora continua: PHVA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EAEBED"/>
              </a:clrFrom>
              <a:clrTo>
                <a:srgbClr val="EAEBE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0680" y="4666574"/>
            <a:ext cx="2328115" cy="1961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10083960" y="4827600"/>
            <a:ext cx="2108160" cy="2035080"/>
          </a:xfrm>
          <a:custGeom>
            <a:avLst/>
            <a:gdLst/>
            <a:ahLst/>
            <a:cxnLst/>
            <a:rect l="l" t="t" r="r" b="b"/>
            <a:pathLst>
              <a:path w="2108719" h="2034074">
                <a:moveTo>
                  <a:pt x="2108719" y="0"/>
                </a:moveTo>
                <a:lnTo>
                  <a:pt x="2108719" y="2015412"/>
                </a:lnTo>
                <a:lnTo>
                  <a:pt x="0" y="2034074"/>
                </a:lnTo>
                <a:lnTo>
                  <a:pt x="2108719" y="0"/>
                </a:lnTo>
                <a:close/>
              </a:path>
            </a:pathLst>
          </a:custGeom>
          <a:solidFill>
            <a:srgbClr val="C35C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" name="CustomShape 2"/>
          <p:cNvSpPr/>
          <p:nvPr/>
        </p:nvSpPr>
        <p:spPr>
          <a:xfrm>
            <a:off x="6070680" y="5881680"/>
            <a:ext cx="6121440" cy="1008000"/>
          </a:xfrm>
          <a:custGeom>
            <a:avLst/>
            <a:gdLst/>
            <a:ahLst/>
            <a:cxnLst/>
            <a:rect l="l" t="t" r="r" b="b"/>
            <a:pathLst>
              <a:path w="6120882" h="1007707">
                <a:moveTo>
                  <a:pt x="0" y="989045"/>
                </a:moveTo>
                <a:lnTo>
                  <a:pt x="6120882" y="0"/>
                </a:lnTo>
                <a:lnTo>
                  <a:pt x="6120882" y="1007707"/>
                </a:lnTo>
                <a:lnTo>
                  <a:pt x="0" y="989045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" name="CustomShape 3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4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CustomShape 5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6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" name="CustomShape 7"/>
          <p:cNvSpPr/>
          <p:nvPr/>
        </p:nvSpPr>
        <p:spPr>
          <a:xfrm>
            <a:off x="8285040" y="5430960"/>
            <a:ext cx="3918240" cy="1455480"/>
          </a:xfrm>
          <a:custGeom>
            <a:avLst/>
            <a:gdLst/>
            <a:ahLst/>
            <a:cxnLst/>
            <a:rect l="l" t="t" r="r" b="b"/>
            <a:pathLst>
              <a:path w="3918857" h="1455576">
                <a:moveTo>
                  <a:pt x="3918857" y="0"/>
                </a:moveTo>
                <a:lnTo>
                  <a:pt x="0" y="1455576"/>
                </a:lnTo>
                <a:lnTo>
                  <a:pt x="3900196" y="1455576"/>
                </a:lnTo>
                <a:lnTo>
                  <a:pt x="3918857" y="0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8"/>
          <p:cNvSpPr/>
          <p:nvPr/>
        </p:nvSpPr>
        <p:spPr>
          <a:xfrm>
            <a:off x="8002440" y="5919840"/>
            <a:ext cx="1530360" cy="969840"/>
          </a:xfrm>
          <a:custGeom>
            <a:avLst/>
            <a:gdLst/>
            <a:ahLst/>
            <a:cxnLst/>
            <a:rect l="l" t="t" r="r" b="b"/>
            <a:pathLst>
              <a:path w="1530220" h="970384">
                <a:moveTo>
                  <a:pt x="0" y="951722"/>
                </a:moveTo>
                <a:lnTo>
                  <a:pt x="970383" y="0"/>
                </a:lnTo>
                <a:lnTo>
                  <a:pt x="1530220" y="970384"/>
                </a:lnTo>
                <a:lnTo>
                  <a:pt x="0" y="951722"/>
                </a:lnTo>
                <a:close/>
              </a:path>
            </a:pathLst>
          </a:custGeom>
          <a:gradFill rotWithShape="0">
            <a:gsLst>
              <a:gs pos="0">
                <a:srgbClr val="DB8A2E"/>
              </a:gs>
              <a:gs pos="100000">
                <a:srgbClr val="D07C29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5" name="Imagen 25"/>
          <p:cNvPicPr/>
          <p:nvPr/>
        </p:nvPicPr>
        <p:blipFill>
          <a:blip r:embed="rId3"/>
          <a:stretch/>
        </p:blipFill>
        <p:spPr>
          <a:xfrm>
            <a:off x="7129440" y="-15840"/>
            <a:ext cx="4962600" cy="2479680"/>
          </a:xfrm>
          <a:prstGeom prst="rect">
            <a:avLst/>
          </a:prstGeom>
          <a:ln>
            <a:noFill/>
          </a:ln>
        </p:spPr>
      </p:pic>
      <p:pic>
        <p:nvPicPr>
          <p:cNvPr id="106" name="Imagen 26"/>
          <p:cNvPicPr/>
          <p:nvPr/>
        </p:nvPicPr>
        <p:blipFill>
          <a:blip r:embed="rId4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07" name="CustomShape 9"/>
          <p:cNvSpPr/>
          <p:nvPr/>
        </p:nvSpPr>
        <p:spPr>
          <a:xfrm>
            <a:off x="8583480" y="5257800"/>
            <a:ext cx="3614760" cy="1620720"/>
          </a:xfrm>
          <a:custGeom>
            <a:avLst/>
            <a:gdLst/>
            <a:ahLst/>
            <a:cxnLst/>
            <a:rect l="l" t="t" r="r" b="b"/>
            <a:pathLst>
              <a:path w="3616036" h="1620982">
                <a:moveTo>
                  <a:pt x="0" y="1620982"/>
                </a:moveTo>
                <a:lnTo>
                  <a:pt x="3616036" y="1620982"/>
                </a:lnTo>
                <a:lnTo>
                  <a:pt x="3616036" y="623455"/>
                </a:lnTo>
                <a:lnTo>
                  <a:pt x="2784764" y="0"/>
                </a:lnTo>
                <a:lnTo>
                  <a:pt x="0" y="1620982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8" name="CustomShape 10"/>
          <p:cNvSpPr/>
          <p:nvPr/>
        </p:nvSpPr>
        <p:spPr>
          <a:xfrm>
            <a:off x="5135400" y="2957400"/>
            <a:ext cx="1994040" cy="581040"/>
          </a:xfrm>
          <a:custGeom>
            <a:avLst/>
            <a:gdLst/>
            <a:ahLst/>
            <a:cxnLst/>
            <a:rect l="0" t="0" r="r" b="b"/>
            <a:pathLst>
              <a:path w="4646" h="1616">
                <a:moveTo>
                  <a:pt x="269" y="0"/>
                </a:moveTo>
                <a:lnTo>
                  <a:pt x="269" y="0"/>
                </a:lnTo>
                <a:cubicBezTo>
                  <a:pt x="222" y="0"/>
                  <a:pt x="176" y="12"/>
                  <a:pt x="135" y="36"/>
                </a:cubicBezTo>
                <a:cubicBezTo>
                  <a:pt x="94" y="60"/>
                  <a:pt x="60" y="94"/>
                  <a:pt x="36" y="135"/>
                </a:cubicBezTo>
                <a:cubicBezTo>
                  <a:pt x="12" y="176"/>
                  <a:pt x="0" y="222"/>
                  <a:pt x="0" y="269"/>
                </a:cubicBezTo>
                <a:lnTo>
                  <a:pt x="0" y="1345"/>
                </a:lnTo>
                <a:lnTo>
                  <a:pt x="0" y="1346"/>
                </a:lnTo>
                <a:cubicBezTo>
                  <a:pt x="0" y="1393"/>
                  <a:pt x="12" y="1439"/>
                  <a:pt x="36" y="1480"/>
                </a:cubicBezTo>
                <a:cubicBezTo>
                  <a:pt x="60" y="1521"/>
                  <a:pt x="94" y="1555"/>
                  <a:pt x="135" y="1579"/>
                </a:cubicBezTo>
                <a:cubicBezTo>
                  <a:pt x="176" y="1603"/>
                  <a:pt x="222" y="1615"/>
                  <a:pt x="269" y="1615"/>
                </a:cubicBezTo>
                <a:lnTo>
                  <a:pt x="4375" y="1614"/>
                </a:lnTo>
                <a:lnTo>
                  <a:pt x="4376" y="1615"/>
                </a:lnTo>
                <a:cubicBezTo>
                  <a:pt x="4423" y="1615"/>
                  <a:pt x="4469" y="1603"/>
                  <a:pt x="4510" y="1579"/>
                </a:cubicBezTo>
                <a:cubicBezTo>
                  <a:pt x="4551" y="1555"/>
                  <a:pt x="4585" y="1521"/>
                  <a:pt x="4609" y="1480"/>
                </a:cubicBezTo>
                <a:cubicBezTo>
                  <a:pt x="4633" y="1439"/>
                  <a:pt x="4645" y="1393"/>
                  <a:pt x="4645" y="1346"/>
                </a:cubicBezTo>
                <a:lnTo>
                  <a:pt x="4645" y="269"/>
                </a:lnTo>
                <a:lnTo>
                  <a:pt x="4645" y="269"/>
                </a:lnTo>
                <a:lnTo>
                  <a:pt x="4645" y="269"/>
                </a:lnTo>
                <a:cubicBezTo>
                  <a:pt x="4645" y="222"/>
                  <a:pt x="4633" y="176"/>
                  <a:pt x="4609" y="135"/>
                </a:cubicBezTo>
                <a:cubicBezTo>
                  <a:pt x="4585" y="94"/>
                  <a:pt x="4551" y="60"/>
                  <a:pt x="4510" y="36"/>
                </a:cubicBezTo>
                <a:cubicBezTo>
                  <a:pt x="4469" y="12"/>
                  <a:pt x="4423" y="0"/>
                  <a:pt x="4376" y="0"/>
                </a:cubicBezTo>
                <a:lnTo>
                  <a:pt x="269" y="0"/>
                </a:lnTo>
              </a:path>
            </a:pathLst>
          </a:custGeom>
          <a:solidFill>
            <a:srgbClr val="5670A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9" name="CustomShape 11"/>
          <p:cNvSpPr/>
          <p:nvPr/>
        </p:nvSpPr>
        <p:spPr>
          <a:xfrm>
            <a:off x="8798068" y="2956040"/>
            <a:ext cx="1671480" cy="579240"/>
          </a:xfrm>
          <a:custGeom>
            <a:avLst/>
            <a:gdLst/>
            <a:ahLst/>
            <a:cxnLst/>
            <a:rect l="0" t="0" r="r" b="b"/>
            <a:pathLst>
              <a:path w="4645" h="1611">
                <a:moveTo>
                  <a:pt x="268" y="0"/>
                </a:moveTo>
                <a:lnTo>
                  <a:pt x="268" y="0"/>
                </a:lnTo>
                <a:cubicBezTo>
                  <a:pt x="221" y="0"/>
                  <a:pt x="175" y="12"/>
                  <a:pt x="134" y="36"/>
                </a:cubicBezTo>
                <a:cubicBezTo>
                  <a:pt x="93" y="60"/>
                  <a:pt x="60" y="93"/>
                  <a:pt x="36" y="134"/>
                </a:cubicBezTo>
                <a:cubicBezTo>
                  <a:pt x="12" y="175"/>
                  <a:pt x="0" y="221"/>
                  <a:pt x="0" y="268"/>
                </a:cubicBezTo>
                <a:lnTo>
                  <a:pt x="0" y="1341"/>
                </a:lnTo>
                <a:lnTo>
                  <a:pt x="0" y="1342"/>
                </a:lnTo>
                <a:cubicBezTo>
                  <a:pt x="0" y="1389"/>
                  <a:pt x="12" y="1435"/>
                  <a:pt x="36" y="1476"/>
                </a:cubicBezTo>
                <a:cubicBezTo>
                  <a:pt x="60" y="1517"/>
                  <a:pt x="93" y="1550"/>
                  <a:pt x="134" y="1574"/>
                </a:cubicBezTo>
                <a:cubicBezTo>
                  <a:pt x="175" y="1598"/>
                  <a:pt x="221" y="1610"/>
                  <a:pt x="268" y="1610"/>
                </a:cubicBezTo>
                <a:lnTo>
                  <a:pt x="4375" y="1610"/>
                </a:lnTo>
                <a:lnTo>
                  <a:pt x="4376" y="1610"/>
                </a:lnTo>
                <a:cubicBezTo>
                  <a:pt x="4423" y="1610"/>
                  <a:pt x="4469" y="1598"/>
                  <a:pt x="4510" y="1574"/>
                </a:cubicBezTo>
                <a:cubicBezTo>
                  <a:pt x="4551" y="1550"/>
                  <a:pt x="4584" y="1517"/>
                  <a:pt x="4608" y="1476"/>
                </a:cubicBezTo>
                <a:cubicBezTo>
                  <a:pt x="4632" y="1435"/>
                  <a:pt x="4644" y="1389"/>
                  <a:pt x="4644" y="1342"/>
                </a:cubicBezTo>
                <a:lnTo>
                  <a:pt x="4644" y="268"/>
                </a:lnTo>
                <a:lnTo>
                  <a:pt x="4644" y="268"/>
                </a:lnTo>
                <a:lnTo>
                  <a:pt x="4644" y="268"/>
                </a:lnTo>
                <a:cubicBezTo>
                  <a:pt x="4644" y="221"/>
                  <a:pt x="4632" y="175"/>
                  <a:pt x="4608" y="134"/>
                </a:cubicBezTo>
                <a:cubicBezTo>
                  <a:pt x="4584" y="93"/>
                  <a:pt x="4551" y="60"/>
                  <a:pt x="4510" y="36"/>
                </a:cubicBezTo>
                <a:cubicBezTo>
                  <a:pt x="4469" y="12"/>
                  <a:pt x="4423" y="0"/>
                  <a:pt x="4376" y="0"/>
                </a:cubicBezTo>
                <a:lnTo>
                  <a:pt x="268" y="0"/>
                </a:lnTo>
              </a:path>
            </a:pathLst>
          </a:custGeom>
          <a:solidFill>
            <a:srgbClr val="5670A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12"/>
          <p:cNvSpPr/>
          <p:nvPr/>
        </p:nvSpPr>
        <p:spPr>
          <a:xfrm>
            <a:off x="1724040" y="2935440"/>
            <a:ext cx="1671480" cy="579240"/>
          </a:xfrm>
          <a:custGeom>
            <a:avLst/>
            <a:gdLst/>
            <a:ahLst/>
            <a:cxnLst/>
            <a:rect l="0" t="0" r="r" b="b"/>
            <a:pathLst>
              <a:path w="4645" h="1611">
                <a:moveTo>
                  <a:pt x="268" y="0"/>
                </a:moveTo>
                <a:lnTo>
                  <a:pt x="268" y="0"/>
                </a:lnTo>
                <a:cubicBezTo>
                  <a:pt x="221" y="0"/>
                  <a:pt x="175" y="12"/>
                  <a:pt x="134" y="36"/>
                </a:cubicBezTo>
                <a:cubicBezTo>
                  <a:pt x="93" y="60"/>
                  <a:pt x="60" y="93"/>
                  <a:pt x="36" y="134"/>
                </a:cubicBezTo>
                <a:cubicBezTo>
                  <a:pt x="12" y="175"/>
                  <a:pt x="0" y="221"/>
                  <a:pt x="0" y="268"/>
                </a:cubicBezTo>
                <a:lnTo>
                  <a:pt x="0" y="1341"/>
                </a:lnTo>
                <a:lnTo>
                  <a:pt x="0" y="1342"/>
                </a:lnTo>
                <a:cubicBezTo>
                  <a:pt x="0" y="1389"/>
                  <a:pt x="12" y="1435"/>
                  <a:pt x="36" y="1476"/>
                </a:cubicBezTo>
                <a:cubicBezTo>
                  <a:pt x="60" y="1517"/>
                  <a:pt x="93" y="1550"/>
                  <a:pt x="134" y="1574"/>
                </a:cubicBezTo>
                <a:cubicBezTo>
                  <a:pt x="175" y="1598"/>
                  <a:pt x="221" y="1610"/>
                  <a:pt x="268" y="1610"/>
                </a:cubicBezTo>
                <a:lnTo>
                  <a:pt x="4375" y="1610"/>
                </a:lnTo>
                <a:lnTo>
                  <a:pt x="4376" y="1610"/>
                </a:lnTo>
                <a:cubicBezTo>
                  <a:pt x="4423" y="1610"/>
                  <a:pt x="4469" y="1598"/>
                  <a:pt x="4510" y="1574"/>
                </a:cubicBezTo>
                <a:cubicBezTo>
                  <a:pt x="4551" y="1550"/>
                  <a:pt x="4584" y="1517"/>
                  <a:pt x="4608" y="1476"/>
                </a:cubicBezTo>
                <a:cubicBezTo>
                  <a:pt x="4632" y="1435"/>
                  <a:pt x="4644" y="1389"/>
                  <a:pt x="4644" y="1342"/>
                </a:cubicBezTo>
                <a:lnTo>
                  <a:pt x="4644" y="268"/>
                </a:lnTo>
                <a:lnTo>
                  <a:pt x="4644" y="268"/>
                </a:lnTo>
                <a:lnTo>
                  <a:pt x="4644" y="268"/>
                </a:lnTo>
                <a:cubicBezTo>
                  <a:pt x="4644" y="221"/>
                  <a:pt x="4632" y="175"/>
                  <a:pt x="4608" y="134"/>
                </a:cubicBezTo>
                <a:cubicBezTo>
                  <a:pt x="4584" y="93"/>
                  <a:pt x="4551" y="60"/>
                  <a:pt x="4510" y="36"/>
                </a:cubicBezTo>
                <a:cubicBezTo>
                  <a:pt x="4469" y="12"/>
                  <a:pt x="4423" y="0"/>
                  <a:pt x="4376" y="0"/>
                </a:cubicBezTo>
                <a:lnTo>
                  <a:pt x="268" y="0"/>
                </a:lnTo>
              </a:path>
            </a:pathLst>
          </a:custGeom>
          <a:solidFill>
            <a:srgbClr val="5670A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1" name="CustomShape 13"/>
          <p:cNvSpPr/>
          <p:nvPr/>
        </p:nvSpPr>
        <p:spPr>
          <a:xfrm>
            <a:off x="1476000" y="1533655"/>
            <a:ext cx="9725400" cy="7100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 anchor="ctr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ES" sz="4000" b="1" spc="-1" dirty="0">
                <a:solidFill>
                  <a:srgbClr val="5A5A5C"/>
                </a:solidFill>
                <a:latin typeface="Futura Md BT"/>
              </a:rPr>
              <a:t>A</a:t>
            </a:r>
            <a:r>
              <a:rPr lang="es-CO" sz="4000" b="1" spc="-1" dirty="0">
                <a:solidFill>
                  <a:srgbClr val="5A5A5C"/>
                </a:solidFill>
                <a:latin typeface="Futura Md BT"/>
              </a:rPr>
              <a:t>FILIACIONES A SEGURIDAD SOCIAL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CustomShape 14"/>
          <p:cNvSpPr/>
          <p:nvPr/>
        </p:nvSpPr>
        <p:spPr>
          <a:xfrm>
            <a:off x="992188" y="3832725"/>
            <a:ext cx="3214800" cy="2696445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>
            <a:spAutoFit/>
          </a:bodyPr>
          <a:lstStyle/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400" spc="-1" dirty="0">
                <a:solidFill>
                  <a:srgbClr val="5A5A5C"/>
                </a:solidFill>
                <a:latin typeface="Myriad Arabic"/>
              </a:rPr>
              <a:t>El trabajador elige la EPS a la cual desea pertenecer. </a:t>
            </a:r>
          </a:p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400" b="0" strike="noStrike" spc="-1" dirty="0">
                <a:solidFill>
                  <a:srgbClr val="5A5A5C"/>
                </a:solidFill>
                <a:latin typeface="Myriad Arabic"/>
              </a:rPr>
              <a:t>Así mismo afiliar a su hijos, </a:t>
            </a:r>
            <a:r>
              <a:rPr lang="es-MX" sz="2400" spc="-1" dirty="0" err="1">
                <a:solidFill>
                  <a:srgbClr val="5A5A5C"/>
                </a:solidFill>
                <a:latin typeface="Myriad Arabic"/>
              </a:rPr>
              <a:t>compañer</a:t>
            </a:r>
            <a:r>
              <a:rPr lang="es-MX" sz="2400" spc="-1" dirty="0">
                <a:solidFill>
                  <a:srgbClr val="5A5A5C"/>
                </a:solidFill>
                <a:latin typeface="Myriad Arabic"/>
              </a:rPr>
              <a:t>@ permanente o padres en el caso de ser soltero.</a:t>
            </a: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CustomShape 15"/>
          <p:cNvSpPr/>
          <p:nvPr/>
        </p:nvSpPr>
        <p:spPr>
          <a:xfrm>
            <a:off x="2094792" y="2962359"/>
            <a:ext cx="929976" cy="52540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CO" sz="2800" b="1" strike="noStrike" spc="-1" dirty="0">
                <a:solidFill>
                  <a:srgbClr val="FFFFFF"/>
                </a:solidFill>
                <a:latin typeface="Futura Md BT"/>
              </a:rPr>
              <a:t>EPS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CustomShape 16"/>
          <p:cNvSpPr/>
          <p:nvPr/>
        </p:nvSpPr>
        <p:spPr>
          <a:xfrm>
            <a:off x="9112306" y="2982959"/>
            <a:ext cx="971654" cy="52540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CO" sz="2800" b="1" strike="noStrike" spc="-1" dirty="0">
                <a:solidFill>
                  <a:srgbClr val="FFFFFF"/>
                </a:solidFill>
                <a:latin typeface="Futura Md BT"/>
              </a:rPr>
              <a:t>ARL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CustomShape 17"/>
          <p:cNvSpPr/>
          <p:nvPr/>
        </p:nvSpPr>
        <p:spPr>
          <a:xfrm>
            <a:off x="4871065" y="3001777"/>
            <a:ext cx="2451457" cy="52540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MX" sz="2800" b="1" spc="-1" dirty="0">
                <a:solidFill>
                  <a:srgbClr val="FFFFFF"/>
                </a:solidFill>
                <a:latin typeface="Futura Md BT"/>
              </a:rPr>
              <a:t>PENSIÓN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Line 18"/>
          <p:cNvSpPr/>
          <p:nvPr/>
        </p:nvSpPr>
        <p:spPr>
          <a:xfrm flipH="1">
            <a:off x="4294586" y="2981160"/>
            <a:ext cx="40534" cy="3548010"/>
          </a:xfrm>
          <a:prstGeom prst="line">
            <a:avLst/>
          </a:prstGeom>
          <a:ln w="6480" cap="sq">
            <a:solidFill>
              <a:srgbClr val="AFABAB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7" name="Line 19"/>
          <p:cNvSpPr/>
          <p:nvPr/>
        </p:nvSpPr>
        <p:spPr>
          <a:xfrm flipH="1">
            <a:off x="7805520" y="2905200"/>
            <a:ext cx="28440" cy="2489040"/>
          </a:xfrm>
          <a:prstGeom prst="line">
            <a:avLst/>
          </a:prstGeom>
          <a:ln w="6480" cap="sq">
            <a:solidFill>
              <a:srgbClr val="AFABAB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8" name="CustomShape 20"/>
          <p:cNvSpPr/>
          <p:nvPr/>
        </p:nvSpPr>
        <p:spPr>
          <a:xfrm>
            <a:off x="4548961" y="4434580"/>
            <a:ext cx="3214800" cy="1350242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>
            <a:spAutoFit/>
          </a:bodyPr>
          <a:lstStyle/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MX" sz="2400" spc="-1" dirty="0">
                <a:solidFill>
                  <a:srgbClr val="5A5A5C"/>
                </a:solidFill>
                <a:latin typeface="Myriad Arabic"/>
              </a:rPr>
              <a:t>El trabajador elige el Fondo de Pensión a la cual desea pertenecer. </a:t>
            </a: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CustomShape 21"/>
          <p:cNvSpPr/>
          <p:nvPr/>
        </p:nvSpPr>
        <p:spPr>
          <a:xfrm>
            <a:off x="8101800" y="3883260"/>
            <a:ext cx="3214800" cy="759311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>
            <a:spAutoFit/>
          </a:bodyPr>
          <a:lstStyle/>
          <a:p>
            <a:pPr algn="ctr">
              <a:lnSpc>
                <a:spcPct val="80000"/>
              </a:lnSpc>
              <a:spcBef>
                <a:spcPts val="1800"/>
              </a:spcBef>
            </a:pPr>
            <a:r>
              <a:rPr lang="es-ES" sz="2400" spc="-1" dirty="0">
                <a:solidFill>
                  <a:srgbClr val="5A5A5C"/>
                </a:solidFill>
                <a:latin typeface="Myriad Arabic"/>
              </a:rPr>
              <a:t>Lo asigna el empleador</a:t>
            </a: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" name="Picture 2" descr="Positiva Compañía de Seguros - Portal">
            <a:extLst>
              <a:ext uri="{FF2B5EF4-FFF2-40B4-BE49-F238E27FC236}">
                <a16:creationId xmlns:a16="http://schemas.microsoft.com/office/drawing/2014/main" id="{27630C3C-AD90-481C-B247-CC16353058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6988" y="4621996"/>
            <a:ext cx="2256881" cy="561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1121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10083960" y="4827600"/>
            <a:ext cx="2108160" cy="2035080"/>
          </a:xfrm>
          <a:custGeom>
            <a:avLst/>
            <a:gdLst/>
            <a:ahLst/>
            <a:cxnLst/>
            <a:rect l="l" t="t" r="r" b="b"/>
            <a:pathLst>
              <a:path w="2108719" h="2034074">
                <a:moveTo>
                  <a:pt x="2108719" y="0"/>
                </a:moveTo>
                <a:lnTo>
                  <a:pt x="2108719" y="2015412"/>
                </a:lnTo>
                <a:lnTo>
                  <a:pt x="0" y="2034074"/>
                </a:lnTo>
                <a:lnTo>
                  <a:pt x="2108719" y="0"/>
                </a:lnTo>
                <a:close/>
              </a:path>
            </a:pathLst>
          </a:custGeom>
          <a:solidFill>
            <a:srgbClr val="C35C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" name="CustomShape 2"/>
          <p:cNvSpPr/>
          <p:nvPr/>
        </p:nvSpPr>
        <p:spPr>
          <a:xfrm>
            <a:off x="6070680" y="5881680"/>
            <a:ext cx="6121440" cy="1008000"/>
          </a:xfrm>
          <a:custGeom>
            <a:avLst/>
            <a:gdLst/>
            <a:ahLst/>
            <a:cxnLst/>
            <a:rect l="l" t="t" r="r" b="b"/>
            <a:pathLst>
              <a:path w="6120882" h="1007707">
                <a:moveTo>
                  <a:pt x="0" y="989045"/>
                </a:moveTo>
                <a:lnTo>
                  <a:pt x="6120882" y="0"/>
                </a:lnTo>
                <a:lnTo>
                  <a:pt x="6120882" y="1007707"/>
                </a:lnTo>
                <a:lnTo>
                  <a:pt x="0" y="989045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" name="CustomShape 3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4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CustomShape 5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6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" name="CustomShape 7"/>
          <p:cNvSpPr/>
          <p:nvPr/>
        </p:nvSpPr>
        <p:spPr>
          <a:xfrm>
            <a:off x="8285040" y="5430960"/>
            <a:ext cx="3918240" cy="1455480"/>
          </a:xfrm>
          <a:custGeom>
            <a:avLst/>
            <a:gdLst/>
            <a:ahLst/>
            <a:cxnLst/>
            <a:rect l="l" t="t" r="r" b="b"/>
            <a:pathLst>
              <a:path w="3918857" h="1455576">
                <a:moveTo>
                  <a:pt x="3918857" y="0"/>
                </a:moveTo>
                <a:lnTo>
                  <a:pt x="0" y="1455576"/>
                </a:lnTo>
                <a:lnTo>
                  <a:pt x="3900196" y="1455576"/>
                </a:lnTo>
                <a:lnTo>
                  <a:pt x="3918857" y="0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8"/>
          <p:cNvSpPr/>
          <p:nvPr/>
        </p:nvSpPr>
        <p:spPr>
          <a:xfrm>
            <a:off x="8002440" y="5919840"/>
            <a:ext cx="1530360" cy="969840"/>
          </a:xfrm>
          <a:custGeom>
            <a:avLst/>
            <a:gdLst/>
            <a:ahLst/>
            <a:cxnLst/>
            <a:rect l="l" t="t" r="r" b="b"/>
            <a:pathLst>
              <a:path w="1530220" h="970384">
                <a:moveTo>
                  <a:pt x="0" y="951722"/>
                </a:moveTo>
                <a:lnTo>
                  <a:pt x="970383" y="0"/>
                </a:lnTo>
                <a:lnTo>
                  <a:pt x="1530220" y="970384"/>
                </a:lnTo>
                <a:lnTo>
                  <a:pt x="0" y="951722"/>
                </a:lnTo>
                <a:close/>
              </a:path>
            </a:pathLst>
          </a:custGeom>
          <a:gradFill rotWithShape="0">
            <a:gsLst>
              <a:gs pos="0">
                <a:srgbClr val="DB8A2E"/>
              </a:gs>
              <a:gs pos="100000">
                <a:srgbClr val="D07C29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5" name="Imagen 25"/>
          <p:cNvPicPr/>
          <p:nvPr/>
        </p:nvPicPr>
        <p:blipFill>
          <a:blip r:embed="rId3"/>
          <a:stretch/>
        </p:blipFill>
        <p:spPr>
          <a:xfrm>
            <a:off x="7129440" y="-15840"/>
            <a:ext cx="4962600" cy="2479680"/>
          </a:xfrm>
          <a:prstGeom prst="rect">
            <a:avLst/>
          </a:prstGeom>
          <a:ln>
            <a:noFill/>
          </a:ln>
        </p:spPr>
      </p:pic>
      <p:pic>
        <p:nvPicPr>
          <p:cNvPr id="106" name="Imagen 26"/>
          <p:cNvPicPr/>
          <p:nvPr/>
        </p:nvPicPr>
        <p:blipFill>
          <a:blip r:embed="rId4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07" name="CustomShape 9"/>
          <p:cNvSpPr/>
          <p:nvPr/>
        </p:nvSpPr>
        <p:spPr>
          <a:xfrm>
            <a:off x="8583480" y="5257800"/>
            <a:ext cx="3614760" cy="1620720"/>
          </a:xfrm>
          <a:custGeom>
            <a:avLst/>
            <a:gdLst/>
            <a:ahLst/>
            <a:cxnLst/>
            <a:rect l="l" t="t" r="r" b="b"/>
            <a:pathLst>
              <a:path w="3616036" h="1620982">
                <a:moveTo>
                  <a:pt x="0" y="1620982"/>
                </a:moveTo>
                <a:lnTo>
                  <a:pt x="3616036" y="1620982"/>
                </a:lnTo>
                <a:lnTo>
                  <a:pt x="3616036" y="623455"/>
                </a:lnTo>
                <a:lnTo>
                  <a:pt x="2784764" y="0"/>
                </a:lnTo>
                <a:lnTo>
                  <a:pt x="0" y="1620982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1" name="CustomShape 13"/>
          <p:cNvSpPr/>
          <p:nvPr/>
        </p:nvSpPr>
        <p:spPr>
          <a:xfrm>
            <a:off x="-720" y="3028940"/>
            <a:ext cx="4555260" cy="13256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 anchor="ctr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MX" sz="4000" b="1" spc="-1" dirty="0">
                <a:solidFill>
                  <a:srgbClr val="5A5A5C"/>
                </a:solidFill>
                <a:latin typeface="Futura Md BT"/>
              </a:rPr>
              <a:t>POLÍTICA DEL SG-SST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4393080" y="412920"/>
            <a:ext cx="7379820" cy="16825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9030"/>
          <a:stretch/>
        </p:blipFill>
        <p:spPr>
          <a:xfrm>
            <a:off x="4393080" y="412920"/>
            <a:ext cx="7379820" cy="562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584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10083960" y="4827600"/>
            <a:ext cx="2108160" cy="2035080"/>
          </a:xfrm>
          <a:custGeom>
            <a:avLst/>
            <a:gdLst/>
            <a:ahLst/>
            <a:cxnLst/>
            <a:rect l="l" t="t" r="r" b="b"/>
            <a:pathLst>
              <a:path w="2108719" h="2034074">
                <a:moveTo>
                  <a:pt x="2108719" y="0"/>
                </a:moveTo>
                <a:lnTo>
                  <a:pt x="2108719" y="2015412"/>
                </a:lnTo>
                <a:lnTo>
                  <a:pt x="0" y="2034074"/>
                </a:lnTo>
                <a:lnTo>
                  <a:pt x="2108719" y="0"/>
                </a:lnTo>
                <a:close/>
              </a:path>
            </a:pathLst>
          </a:custGeom>
          <a:solidFill>
            <a:srgbClr val="C35C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" name="CustomShape 2"/>
          <p:cNvSpPr/>
          <p:nvPr/>
        </p:nvSpPr>
        <p:spPr>
          <a:xfrm>
            <a:off x="6070680" y="5881680"/>
            <a:ext cx="6121440" cy="1008000"/>
          </a:xfrm>
          <a:custGeom>
            <a:avLst/>
            <a:gdLst/>
            <a:ahLst/>
            <a:cxnLst/>
            <a:rect l="l" t="t" r="r" b="b"/>
            <a:pathLst>
              <a:path w="6120882" h="1007707">
                <a:moveTo>
                  <a:pt x="0" y="989045"/>
                </a:moveTo>
                <a:lnTo>
                  <a:pt x="6120882" y="0"/>
                </a:lnTo>
                <a:lnTo>
                  <a:pt x="6120882" y="1007707"/>
                </a:lnTo>
                <a:lnTo>
                  <a:pt x="0" y="989045"/>
                </a:lnTo>
                <a:close/>
              </a:path>
            </a:pathLst>
          </a:custGeom>
          <a:solidFill>
            <a:srgbClr val="5A5A5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" name="CustomShape 3"/>
          <p:cNvSpPr/>
          <p:nvPr/>
        </p:nvSpPr>
        <p:spPr>
          <a:xfrm>
            <a:off x="0" y="412920"/>
            <a:ext cx="2892600" cy="1195200"/>
          </a:xfrm>
          <a:custGeom>
            <a:avLst/>
            <a:gdLst/>
            <a:ahLst/>
            <a:cxnLst/>
            <a:rect l="l" t="t" r="r" b="b"/>
            <a:pathLst>
              <a:path w="2892490" h="1194318">
                <a:moveTo>
                  <a:pt x="746449" y="1194318"/>
                </a:moveTo>
                <a:lnTo>
                  <a:pt x="0" y="746449"/>
                </a:lnTo>
                <a:lnTo>
                  <a:pt x="0" y="0"/>
                </a:lnTo>
                <a:lnTo>
                  <a:pt x="2892490" y="373224"/>
                </a:lnTo>
                <a:lnTo>
                  <a:pt x="746449" y="1194318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4"/>
          <p:cNvSpPr/>
          <p:nvPr/>
        </p:nvSpPr>
        <p:spPr>
          <a:xfrm flipH="1">
            <a:off x="-720" y="-15840"/>
            <a:ext cx="5978520" cy="979560"/>
          </a:xfrm>
          <a:custGeom>
            <a:avLst/>
            <a:gdLst/>
            <a:ahLst/>
            <a:cxnLst/>
            <a:rect l="l" t="t" r="r" b="b"/>
            <a:pathLst>
              <a:path w="6430780" h="944380">
                <a:moveTo>
                  <a:pt x="794479" y="0"/>
                </a:moveTo>
                <a:lnTo>
                  <a:pt x="0" y="944380"/>
                </a:lnTo>
                <a:lnTo>
                  <a:pt x="6430780" y="14990"/>
                </a:lnTo>
                <a:lnTo>
                  <a:pt x="794479" y="0"/>
                </a:lnTo>
                <a:close/>
              </a:path>
            </a:pathLst>
          </a:custGeom>
          <a:solidFill>
            <a:srgbClr val="F1B7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CustomShape 5"/>
          <p:cNvSpPr/>
          <p:nvPr/>
        </p:nvSpPr>
        <p:spPr>
          <a:xfrm flipH="1">
            <a:off x="-720" y="0"/>
            <a:ext cx="5978520" cy="947880"/>
          </a:xfrm>
          <a:custGeom>
            <a:avLst/>
            <a:gdLst/>
            <a:ahLst/>
            <a:cxnLst/>
            <a:rect l="l" t="t" r="r" b="b"/>
            <a:pathLst>
              <a:path w="6430780" h="914400">
                <a:moveTo>
                  <a:pt x="1723869" y="0"/>
                </a:moveTo>
                <a:lnTo>
                  <a:pt x="0" y="914400"/>
                </a:lnTo>
                <a:lnTo>
                  <a:pt x="6430780" y="29980"/>
                </a:lnTo>
                <a:lnTo>
                  <a:pt x="1723869" y="0"/>
                </a:lnTo>
                <a:close/>
              </a:path>
            </a:pathLst>
          </a:custGeom>
          <a:solidFill>
            <a:srgbClr val="F3C25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6"/>
          <p:cNvSpPr/>
          <p:nvPr/>
        </p:nvSpPr>
        <p:spPr>
          <a:xfrm>
            <a:off x="0" y="-46080"/>
            <a:ext cx="4815000" cy="1363680"/>
          </a:xfrm>
          <a:custGeom>
            <a:avLst/>
            <a:gdLst/>
            <a:ahLst/>
            <a:cxnLst/>
            <a:rect l="l" t="t" r="r" b="b"/>
            <a:pathLst>
              <a:path w="4814596" h="1362269">
                <a:moveTo>
                  <a:pt x="0" y="727788"/>
                </a:moveTo>
                <a:lnTo>
                  <a:pt x="0" y="0"/>
                </a:lnTo>
                <a:lnTo>
                  <a:pt x="4814596" y="18661"/>
                </a:lnTo>
                <a:lnTo>
                  <a:pt x="2500604" y="1362269"/>
                </a:lnTo>
                <a:lnTo>
                  <a:pt x="0" y="727788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" name="CustomShape 7"/>
          <p:cNvSpPr/>
          <p:nvPr/>
        </p:nvSpPr>
        <p:spPr>
          <a:xfrm>
            <a:off x="8285040" y="5430960"/>
            <a:ext cx="3918240" cy="1455480"/>
          </a:xfrm>
          <a:custGeom>
            <a:avLst/>
            <a:gdLst/>
            <a:ahLst/>
            <a:cxnLst/>
            <a:rect l="l" t="t" r="r" b="b"/>
            <a:pathLst>
              <a:path w="3918857" h="1455576">
                <a:moveTo>
                  <a:pt x="3918857" y="0"/>
                </a:moveTo>
                <a:lnTo>
                  <a:pt x="0" y="1455576"/>
                </a:lnTo>
                <a:lnTo>
                  <a:pt x="3900196" y="1455576"/>
                </a:lnTo>
                <a:lnTo>
                  <a:pt x="3918857" y="0"/>
                </a:lnTo>
                <a:close/>
              </a:path>
            </a:pathLst>
          </a:custGeom>
          <a:solidFill>
            <a:srgbClr val="373F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8"/>
          <p:cNvSpPr/>
          <p:nvPr/>
        </p:nvSpPr>
        <p:spPr>
          <a:xfrm>
            <a:off x="8002440" y="5919840"/>
            <a:ext cx="1530360" cy="969840"/>
          </a:xfrm>
          <a:custGeom>
            <a:avLst/>
            <a:gdLst/>
            <a:ahLst/>
            <a:cxnLst/>
            <a:rect l="l" t="t" r="r" b="b"/>
            <a:pathLst>
              <a:path w="1530220" h="970384">
                <a:moveTo>
                  <a:pt x="0" y="951722"/>
                </a:moveTo>
                <a:lnTo>
                  <a:pt x="970383" y="0"/>
                </a:lnTo>
                <a:lnTo>
                  <a:pt x="1530220" y="970384"/>
                </a:lnTo>
                <a:lnTo>
                  <a:pt x="0" y="951722"/>
                </a:lnTo>
                <a:close/>
              </a:path>
            </a:pathLst>
          </a:custGeom>
          <a:gradFill rotWithShape="0">
            <a:gsLst>
              <a:gs pos="0">
                <a:srgbClr val="DB8A2E"/>
              </a:gs>
              <a:gs pos="100000">
                <a:srgbClr val="D07C29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5" name="Imagen 25"/>
          <p:cNvPicPr/>
          <p:nvPr/>
        </p:nvPicPr>
        <p:blipFill>
          <a:blip r:embed="rId3"/>
          <a:stretch/>
        </p:blipFill>
        <p:spPr>
          <a:xfrm>
            <a:off x="7129440" y="-15840"/>
            <a:ext cx="4962600" cy="2479680"/>
          </a:xfrm>
          <a:prstGeom prst="rect">
            <a:avLst/>
          </a:prstGeom>
          <a:ln>
            <a:noFill/>
          </a:ln>
        </p:spPr>
      </p:pic>
      <p:pic>
        <p:nvPicPr>
          <p:cNvPr id="106" name="Imagen 26"/>
          <p:cNvPicPr/>
          <p:nvPr/>
        </p:nvPicPr>
        <p:blipFill>
          <a:blip r:embed="rId4"/>
          <a:stretch/>
        </p:blipFill>
        <p:spPr>
          <a:xfrm>
            <a:off x="0" y="4370400"/>
            <a:ext cx="5299200" cy="2479680"/>
          </a:xfrm>
          <a:prstGeom prst="rect">
            <a:avLst/>
          </a:prstGeom>
          <a:ln>
            <a:noFill/>
          </a:ln>
        </p:spPr>
      </p:pic>
      <p:sp>
        <p:nvSpPr>
          <p:cNvPr id="107" name="CustomShape 9"/>
          <p:cNvSpPr/>
          <p:nvPr/>
        </p:nvSpPr>
        <p:spPr>
          <a:xfrm>
            <a:off x="8583480" y="5257800"/>
            <a:ext cx="3614760" cy="1620720"/>
          </a:xfrm>
          <a:custGeom>
            <a:avLst/>
            <a:gdLst/>
            <a:ahLst/>
            <a:cxnLst/>
            <a:rect l="l" t="t" r="r" b="b"/>
            <a:pathLst>
              <a:path w="3616036" h="1620982">
                <a:moveTo>
                  <a:pt x="0" y="1620982"/>
                </a:moveTo>
                <a:lnTo>
                  <a:pt x="3616036" y="1620982"/>
                </a:lnTo>
                <a:lnTo>
                  <a:pt x="3616036" y="623455"/>
                </a:lnTo>
                <a:lnTo>
                  <a:pt x="2784764" y="0"/>
                </a:lnTo>
                <a:lnTo>
                  <a:pt x="0" y="1620982"/>
                </a:lnTo>
                <a:close/>
              </a:path>
            </a:pathLst>
          </a:custGeom>
          <a:gradFill rotWithShape="0">
            <a:gsLst>
              <a:gs pos="0">
                <a:srgbClr val="4F61A9"/>
              </a:gs>
              <a:gs pos="100000">
                <a:srgbClr val="679CB8"/>
              </a:gs>
            </a:gsLst>
            <a:lin ang="8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1" name="CustomShape 13"/>
          <p:cNvSpPr/>
          <p:nvPr/>
        </p:nvSpPr>
        <p:spPr>
          <a:xfrm>
            <a:off x="-720" y="3028940"/>
            <a:ext cx="4555260" cy="13256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6800" rIns="90000" bIns="46800" anchor="ctr">
            <a:spAutoFit/>
          </a:bodyPr>
          <a:lstStyle/>
          <a:p>
            <a:pPr marL="107640" algn="ctr">
              <a:lnSpc>
                <a:spcPct val="100000"/>
              </a:lnSpc>
            </a:pPr>
            <a:r>
              <a:rPr lang="es-MX" sz="4000" b="1" spc="-1" dirty="0">
                <a:solidFill>
                  <a:srgbClr val="5A5A5C"/>
                </a:solidFill>
                <a:latin typeface="Futura Md BT"/>
              </a:rPr>
              <a:t>OBJETIVOS DEL SG-SST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graphicFrame>
        <p:nvGraphicFramePr>
          <p:cNvPr id="4" name="Diagrama 3"/>
          <p:cNvGraphicFramePr/>
          <p:nvPr>
            <p:extLst>
              <p:ext uri="{D42A27DB-BD31-4B8C-83A1-F6EECF244321}">
                <p14:modId xmlns:p14="http://schemas.microsoft.com/office/powerpoint/2010/main" val="115647029"/>
              </p:ext>
            </p:extLst>
          </p:nvPr>
        </p:nvGraphicFramePr>
        <p:xfrm>
          <a:off x="4554541" y="91474"/>
          <a:ext cx="7294559" cy="64617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90575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1090</TotalTime>
  <Words>1216</Words>
  <Application>Microsoft Office PowerPoint</Application>
  <PresentationFormat>Personalizado</PresentationFormat>
  <Paragraphs>249</Paragraphs>
  <Slides>40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40</vt:i4>
      </vt:variant>
    </vt:vector>
  </HeadingPairs>
  <TitlesOfParts>
    <vt:vector size="50" baseType="lpstr">
      <vt:lpstr>Arial</vt:lpstr>
      <vt:lpstr>Calibri</vt:lpstr>
      <vt:lpstr>Calibri Light</vt:lpstr>
      <vt:lpstr>Century Gothic</vt:lpstr>
      <vt:lpstr>Futura Md BT</vt:lpstr>
      <vt:lpstr>Myriad Arabic</vt:lpstr>
      <vt:lpstr>Times New Roman</vt:lpstr>
      <vt:lpstr>Wingdings</vt:lpstr>
      <vt:lpstr>Wingdings 3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windows 7</dc:creator>
  <dc:description/>
  <cp:lastModifiedBy>usuario</cp:lastModifiedBy>
  <cp:revision>96</cp:revision>
  <dcterms:created xsi:type="dcterms:W3CDTF">2019-03-03T15:26:56Z</dcterms:created>
  <dcterms:modified xsi:type="dcterms:W3CDTF">2022-08-17T03:40:25Z</dcterms:modified>
  <dc:language>en-US</dc:language>
</cp:coreProperties>
</file>